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0"/>
  </p:notesMasterIdLst>
  <p:sldIdLst>
    <p:sldId id="403" r:id="rId2"/>
    <p:sldId id="414" r:id="rId3"/>
    <p:sldId id="272" r:id="rId4"/>
    <p:sldId id="256" r:id="rId5"/>
    <p:sldId id="404" r:id="rId6"/>
    <p:sldId id="396" r:id="rId7"/>
    <p:sldId id="406" r:id="rId8"/>
    <p:sldId id="382" r:id="rId9"/>
    <p:sldId id="275" r:id="rId10"/>
    <p:sldId id="433" r:id="rId11"/>
    <p:sldId id="276" r:id="rId12"/>
    <p:sldId id="367" r:id="rId13"/>
    <p:sldId id="434" r:id="rId14"/>
    <p:sldId id="285" r:id="rId15"/>
    <p:sldId id="274" r:id="rId16"/>
    <p:sldId id="263" r:id="rId17"/>
    <p:sldId id="264" r:id="rId18"/>
    <p:sldId id="260" r:id="rId19"/>
    <p:sldId id="313" r:id="rId20"/>
    <p:sldId id="262" r:id="rId21"/>
    <p:sldId id="319" r:id="rId22"/>
    <p:sldId id="395" r:id="rId23"/>
    <p:sldId id="316" r:id="rId24"/>
    <p:sldId id="409" r:id="rId25"/>
    <p:sldId id="430" r:id="rId26"/>
    <p:sldId id="270" r:id="rId27"/>
    <p:sldId id="398" r:id="rId28"/>
    <p:sldId id="387" r:id="rId29"/>
    <p:sldId id="391" r:id="rId30"/>
    <p:sldId id="399" r:id="rId31"/>
    <p:sldId id="385" r:id="rId32"/>
    <p:sldId id="412" r:id="rId33"/>
    <p:sldId id="410" r:id="rId34"/>
    <p:sldId id="315" r:id="rId35"/>
    <p:sldId id="389" r:id="rId36"/>
    <p:sldId id="400" r:id="rId37"/>
    <p:sldId id="384" r:id="rId38"/>
    <p:sldId id="388" r:id="rId39"/>
    <p:sldId id="441" r:id="rId40"/>
    <p:sldId id="443" r:id="rId41"/>
    <p:sldId id="442" r:id="rId42"/>
    <p:sldId id="445" r:id="rId43"/>
    <p:sldId id="444" r:id="rId44"/>
    <p:sldId id="415" r:id="rId45"/>
    <p:sldId id="416" r:id="rId46"/>
    <p:sldId id="417" r:id="rId47"/>
    <p:sldId id="314" r:id="rId48"/>
    <p:sldId id="322" r:id="rId49"/>
    <p:sldId id="298" r:id="rId50"/>
    <p:sldId id="299" r:id="rId51"/>
    <p:sldId id="300" r:id="rId52"/>
    <p:sldId id="418" r:id="rId53"/>
    <p:sldId id="429" r:id="rId54"/>
    <p:sldId id="323" r:id="rId55"/>
    <p:sldId id="292" r:id="rId56"/>
    <p:sldId id="318" r:id="rId57"/>
    <p:sldId id="324" r:id="rId58"/>
    <p:sldId id="317" r:id="rId59"/>
    <p:sldId id="326" r:id="rId60"/>
    <p:sldId id="325" r:id="rId61"/>
    <p:sldId id="327" r:id="rId62"/>
    <p:sldId id="328" r:id="rId63"/>
    <p:sldId id="420" r:id="rId64"/>
    <p:sldId id="268" r:id="rId65"/>
    <p:sldId id="421" r:id="rId66"/>
    <p:sldId id="331" r:id="rId67"/>
    <p:sldId id="332" r:id="rId68"/>
    <p:sldId id="405" r:id="rId69"/>
    <p:sldId id="397" r:id="rId70"/>
    <p:sldId id="330" r:id="rId71"/>
    <p:sldId id="333" r:id="rId72"/>
    <p:sldId id="422" r:id="rId73"/>
    <p:sldId id="335" r:id="rId74"/>
    <p:sldId id="336" r:id="rId75"/>
    <p:sldId id="337" r:id="rId76"/>
    <p:sldId id="423" r:id="rId77"/>
    <p:sldId id="339" r:id="rId78"/>
    <p:sldId id="432" r:id="rId79"/>
    <p:sldId id="436" r:id="rId80"/>
    <p:sldId id="438" r:id="rId81"/>
    <p:sldId id="439" r:id="rId82"/>
    <p:sldId id="440" r:id="rId83"/>
    <p:sldId id="437" r:id="rId84"/>
    <p:sldId id="435" r:id="rId85"/>
    <p:sldId id="431" r:id="rId86"/>
    <p:sldId id="425" r:id="rId87"/>
    <p:sldId id="427" r:id="rId88"/>
    <p:sldId id="428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70"/>
    <p:restoredTop sz="67007"/>
  </p:normalViewPr>
  <p:slideViewPr>
    <p:cSldViewPr snapToGrid="0" snapToObjects="1">
      <p:cViewPr varScale="1">
        <p:scale>
          <a:sx n="83" d="100"/>
          <a:sy n="83" d="100"/>
        </p:scale>
        <p:origin x="2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tiff>
</file>

<file path=ppt/media/image3.png>
</file>

<file path=ppt/media/image30.tiff>
</file>

<file path=ppt/media/image31.png>
</file>

<file path=ppt/media/image32.png>
</file>

<file path=ppt/media/image33.png>
</file>

<file path=ppt/media/image35.jpeg>
</file>

<file path=ppt/media/image4.tiff>
</file>

<file path=ppt/media/image5.tiff>
</file>

<file path=ppt/media/image6.tiff>
</file>

<file path=ppt/media/image7.png>
</file>

<file path=ppt/media/image8.tif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AE6DA3-2718-D644-ADEF-D917850323F6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03257-A288-2D45-9F4E-7ECBB5C47E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95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Guide/Expressions_and_Operators#Expressions" TargetMode="External"/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terail.com/blog/vue-vs-react-2019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conciliation.html" TargetMode="External"/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conciliation.html" TargetMode="External"/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data we use is hard-coded and stored in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2400" b="1" i="1" dirty="0"/>
              <a:t>tesla-</a:t>
            </a:r>
            <a:r>
              <a:rPr lang="en-GB" sz="2400" b="1" i="1" dirty="0" err="1"/>
              <a:t>battery.service.js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lvl="0" indent="0"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service has a  </a:t>
            </a:r>
            <a:r>
              <a:rPr lang="en-GB" sz="2400" b="1" dirty="0" err="1"/>
              <a:t>getModelData</a:t>
            </a:r>
            <a:r>
              <a:rPr lang="en-GB" sz="2400" b="1" dirty="0"/>
              <a:t>()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 for retrieving the model data.</a:t>
            </a:r>
            <a:endParaRPr lang="en-US" sz="2200" b="1" dirty="0">
              <a:solidFill>
                <a:srgbClr val="C00000"/>
              </a:solidFill>
            </a:endParaRPr>
          </a:p>
          <a:p>
            <a:pPr marL="1371600" lvl="3" indent="0">
              <a:buNone/>
            </a:pPr>
            <a:endParaRPr lang="en-US" sz="2200" b="1" dirty="0">
              <a:solidFill>
                <a:srgbClr val="C00000"/>
              </a:solidFill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 battery range per Tesla model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based on the following parameters: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Tesla model (60, 60D ...)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Wheel size (19/20 inch)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Climate (on / off)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Temperature ( -10.0 ...)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2453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main.js</a:t>
            </a: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the entry point of the application, it is here that your first component (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App.vue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mounted and rendered.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 "root Vue instance”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this "root Vue instance," render the imported 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App.vue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component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Finally, this root Vue instance is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mounted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This is the point where the application is started. This refers to an HTML element with the identification 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#app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 </a:t>
            </a:r>
            <a:r>
              <a:rPr lang="en-GB" dirty="0" err="1"/>
              <a:t>App.vue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component. 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App.vue</a:t>
            </a:r>
            <a:r>
              <a:rPr lang="en-US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first component mounted by Vue.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Consists of the following parts: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Script, Template and Style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Script: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Properties: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name, components, data()-function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Template: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Defining the output of the component.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from the </a:t>
            </a:r>
            <a:r>
              <a:rPr lang="en-GB" b="1" dirty="0"/>
              <a:t>data ()-function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 be easily rendered through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binding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Example: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assign the 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logo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the </a:t>
            </a:r>
            <a:r>
              <a:rPr lang="en-GB" dirty="0" err="1"/>
              <a:t>img</a:t>
            </a:r>
            <a:r>
              <a:rPr lang="en-GB" dirty="0"/>
              <a:t> </a:t>
            </a:r>
            <a:r>
              <a:rPr lang="en-GB" dirty="0" err="1"/>
              <a:t>src</a:t>
            </a:r>
            <a:r>
              <a:rPr lang="en-GB" dirty="0"/>
              <a:t>-attribute, via attribute binding </a:t>
            </a:r>
            <a:r>
              <a:rPr lang="en-GB" dirty="0">
                <a:sym typeface="Wingdings" pitchFamily="2" charset="2"/>
              </a:rPr>
              <a:t> see </a:t>
            </a:r>
            <a:r>
              <a:rPr lang="en-GB" dirty="0" err="1">
                <a:sym typeface="Wingdings" pitchFamily="2" charset="2"/>
              </a:rPr>
              <a:t>img</a:t>
            </a:r>
            <a:r>
              <a:rPr lang="en-GB" dirty="0">
                <a:sym typeface="Wingdings" pitchFamily="2" charset="2"/>
              </a:rPr>
              <a:t>-tag  </a:t>
            </a:r>
            <a:r>
              <a:rPr lang="en-GB" b="1" dirty="0">
                <a:sym typeface="Wingdings" pitchFamily="2" charset="2"/>
              </a:rPr>
              <a:t>colon !!!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="1" dirty="0">
              <a:sym typeface="Wingdings" pitchFamily="2" charset="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Finally: T</a:t>
            </a:r>
            <a:r>
              <a:rPr lang="en-GB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eslaBattery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component is instantiated and rendered using the </a:t>
            </a:r>
            <a:r>
              <a:rPr lang="en-GB" dirty="0">
                <a:effectLst/>
              </a:rPr>
              <a:t>&lt;tesla battery&gt;-tag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4880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1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 and managing the State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1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actions/logic via callback functions (to change the state)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5869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container component.</a:t>
            </a: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tesla-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battery.component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Provides data and actions to child/presentational components.</a:t>
            </a:r>
          </a:p>
          <a:p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vs METHODS: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computed property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contains the functions that are cached. That is, such a function is only executed if it depends on a specific data property and when the state of this property changes. 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Example: stats-function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‘stats-function’ filters the maximum battery range per Tesla model from the model data. 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maximum battery range is based on user input, such as the selected wheel size, climate, speed, and temperature. And this </a:t>
            </a:r>
            <a:r>
              <a:rPr lang="en-GB" dirty="0"/>
              <a:t>stats()-function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only executed if this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user input changes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user input is recorded in the tesla object (state object), which is defined in the </a:t>
            </a:r>
            <a:r>
              <a:rPr lang="en-GB" dirty="0"/>
              <a:t>data()-function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29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data we use is hard-coded and stored in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2400" b="1" i="1" dirty="0"/>
              <a:t>tesla-</a:t>
            </a:r>
            <a:r>
              <a:rPr lang="en-GB" sz="2400" b="1" i="1" dirty="0" err="1"/>
              <a:t>battery.service.js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lvl="0" indent="0">
              <a:buNone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service has a  </a:t>
            </a:r>
            <a:r>
              <a:rPr lang="en-GB" sz="2400" b="1" dirty="0" err="1"/>
              <a:t>getModelData</a:t>
            </a:r>
            <a:r>
              <a:rPr lang="en-GB" sz="2400" b="1" dirty="0"/>
              <a:t>()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method for retrieving the model data.</a:t>
            </a:r>
            <a:endParaRPr lang="en-US" sz="2200" b="1" dirty="0">
              <a:solidFill>
                <a:srgbClr val="C00000"/>
              </a:solidFill>
            </a:endParaRPr>
          </a:p>
          <a:p>
            <a:pPr marL="1371600" lvl="3" indent="0">
              <a:buNone/>
            </a:pPr>
            <a:endParaRPr lang="en-US" sz="2200" b="1" dirty="0">
              <a:solidFill>
                <a:srgbClr val="C00000"/>
              </a:solidFill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 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maximum battery range per Tesla model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based on the following parameters: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Tesla model (60, 60D ...)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Wheel size (19/20 inch)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Climate (on / off)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Speed</a:t>
            </a:r>
          </a:p>
          <a:p>
            <a:pPr lvl="1"/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Temperature ( -10.0 ...)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0893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Colon is ‘:’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7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pass data to a child component, you must use </a:t>
            </a:r>
            <a:r>
              <a:rPr lang="en-GB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v-bind:stats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or 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:stats 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the template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9518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1644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5593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highlight>
                  <a:srgbClr val="FFFF00"/>
                </a:highlight>
              </a:rPr>
              <a:t>emit</a:t>
            </a:r>
            <a:r>
              <a:rPr lang="en-US" dirty="0"/>
              <a:t> an </a:t>
            </a:r>
            <a:r>
              <a:rPr lang="en-US" b="1" dirty="0"/>
              <a:t>@input</a:t>
            </a:r>
            <a:r>
              <a:rPr lang="en-US" dirty="0"/>
              <a:t> </a:t>
            </a:r>
            <a:r>
              <a:rPr lang="en-US" dirty="0">
                <a:highlight>
                  <a:srgbClr val="FFFF00"/>
                </a:highlight>
              </a:rPr>
              <a:t>event</a:t>
            </a:r>
            <a:r>
              <a:rPr lang="en-US" dirty="0"/>
              <a:t> when the user changes the value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7539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value/speed is emitted back to the parent component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19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4394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are not forced to use the composition API it’s optional. 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function-based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allow flexible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composition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of component logic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7814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 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javascript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file, referred to as a composable, which exports the data and methods you want your components to have access to.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the composable into a component and add a setup() method, in which you can import the data and methods exported by the composable.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975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coenraets.org</a:t>
            </a:r>
            <a:r>
              <a:rPr lang="en-US" dirty="0"/>
              <a:t>/present/react/#3</a:t>
            </a:r>
            <a:r>
              <a:rPr lang="en-US" dirty="0">
                <a:solidFill>
                  <a:srgbClr val="00B0F0"/>
                </a:solidFill>
              </a:rPr>
              <a:t>.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http://</a:t>
            </a:r>
            <a:r>
              <a:rPr lang="en-US" dirty="0" err="1"/>
              <a:t>slides.com</a:t>
            </a:r>
            <a:r>
              <a:rPr lang="en-US" dirty="0"/>
              <a:t>/</a:t>
            </a:r>
            <a:r>
              <a:rPr lang="en-US" dirty="0" err="1"/>
              <a:t>alexanderfarennikov</a:t>
            </a:r>
            <a:r>
              <a:rPr lang="en-US" dirty="0"/>
              <a:t>/react-</a:t>
            </a:r>
            <a:r>
              <a:rPr lang="en-US" dirty="0" err="1"/>
              <a:t>js</a:t>
            </a:r>
            <a:r>
              <a:rPr lang="en-US" dirty="0"/>
              <a:t>-fundamentals/</a:t>
            </a:r>
            <a:r>
              <a:rPr lang="en-US" dirty="0" err="1"/>
              <a:t>fullscreen</a:t>
            </a:r>
            <a:r>
              <a:rPr lang="en-US" dirty="0"/>
              <a:t>#/20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https://</a:t>
            </a:r>
            <a:r>
              <a:rPr lang="en-US" dirty="0" err="1"/>
              <a:t>scotch.io</a:t>
            </a:r>
            <a:r>
              <a:rPr lang="en-US" dirty="0"/>
              <a:t>/tutorials/learning-react-getting-started-and-concepts</a:t>
            </a:r>
            <a:endParaRPr dirty="0"/>
          </a:p>
        </p:txBody>
      </p:sp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025649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504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main building block React.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Welcome is a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 component class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Always start component names with a capital letter.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 component takes in parameters, called </a:t>
            </a:r>
            <a:r>
              <a:rPr lang="en-US" b="1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and returns a (hierarchy of) views to display via the </a:t>
            </a:r>
            <a:r>
              <a:rPr lang="en-US" dirty="0"/>
              <a:t>render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JSX: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view: is a combination of HTML and 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Javascript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!!! Called JSX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You can embed any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JavaScript expression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JSX by wrapping it in 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curly braces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----------------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They accept arbitrary inputs (called "props") and return React elements describing what should appear on the screen.</a:t>
            </a:r>
          </a:p>
          <a:p>
            <a:pPr lvl="0" rtl="0">
              <a:spcBef>
                <a:spcPts val="0"/>
              </a:spcBef>
              <a:buNone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Always start component names with a capital letter.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For example, &lt;div /&gt; represents a DOM tag, but &lt;Welcome /&gt; represents a component and requires Welcome to be in scope.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43234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Conceptually, components are like JavaScript functions.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They accept arbitrary inputs (called "props") and return React elements describing what should appear on the screen.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= A function that receives data as input and returns a view.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65090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0700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NL" dirty="0"/>
              <a:t>Export?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730850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0333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9149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https://www.monterail.com/blog/vue-vs-react-2019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Components -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Allows you to break your application into smaller, reusable pieces</a:t>
            </a:r>
            <a:endParaRPr lang="en-US" dirty="0"/>
          </a:p>
          <a:p>
            <a:endParaRPr lang="en-US" dirty="0"/>
          </a:p>
          <a:p>
            <a:r>
              <a:rPr lang="en-US" dirty="0"/>
              <a:t>React = 100 kb</a:t>
            </a:r>
          </a:p>
          <a:p>
            <a:r>
              <a:rPr lang="en-US" dirty="0"/>
              <a:t>Angular = 500 kb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5148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9263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Here, the component is in the form of a function (</a:t>
            </a:r>
            <a:r>
              <a:rPr lang="en-US" dirty="0"/>
              <a:t>ES6 Arrow Function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). A component declared in this form is called a </a:t>
            </a:r>
            <a:r>
              <a:rPr lang="en-US" b="1" i="1" dirty="0"/>
              <a:t>functional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 If there is 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 </a:t>
            </a:r>
            <a:r>
              <a:rPr lang="en-US" b="1" dirty="0"/>
              <a:t>state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and the</a:t>
            </a:r>
            <a:r>
              <a:rPr lang="en-US" dirty="0"/>
              <a:t> </a:t>
            </a:r>
            <a:r>
              <a:rPr lang="en-US" dirty="0" err="1"/>
              <a:t>lifecycle</a:t>
            </a:r>
            <a:r>
              <a:rPr lang="en-US" sz="2200" b="0" i="1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is not needed, it is a good pattern to declare it as a function type.</a:t>
            </a: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Functional components are suitable for </a:t>
            </a:r>
            <a:r>
              <a:rPr lang="en-US" dirty="0"/>
              <a:t>Presentational Component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because they have no state and they depend only on the </a:t>
            </a:r>
            <a:r>
              <a:rPr lang="en-US" dirty="0"/>
              <a:t>props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that is received from higher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825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318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00B050"/>
                </a:solidFill>
              </a:rPr>
              <a:t>Tesla Battery Component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 this data via </a:t>
            </a:r>
            <a:r>
              <a:rPr lang="en-US" sz="24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24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actions via callback functions (to change the state)</a:t>
            </a:r>
            <a:endParaRPr lang="en-US" sz="24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8829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STATE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carstats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config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b="1" dirty="0" err="1"/>
              <a:t>TeslaCar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878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7932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Models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–&gt; </a:t>
            </a:r>
            <a:r>
              <a:rPr lang="en-US" sz="2300" b="1" dirty="0" err="1">
                <a:solidFill>
                  <a:srgbClr val="C00000"/>
                </a:solidFill>
              </a:rPr>
              <a:t>wheelsize</a:t>
            </a:r>
            <a:r>
              <a:rPr lang="en-US" sz="2300" b="1" dirty="0">
                <a:solidFill>
                  <a:srgbClr val="C00000"/>
                </a:solidFill>
              </a:rPr>
              <a:t> 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–&gt; climate on/off 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</a:rPr>
              <a:t>                                             –&gt; speed </a:t>
            </a:r>
          </a:p>
          <a:p>
            <a:pPr marL="1371600" lvl="3" indent="0">
              <a:buNone/>
            </a:pPr>
            <a:r>
              <a:rPr lang="en-US" sz="2300" b="1" dirty="0">
                <a:solidFill>
                  <a:srgbClr val="C00000"/>
                </a:solidFill>
                <a:sym typeface="Wingdings" pitchFamily="2" charset="2"/>
              </a:rPr>
              <a:t>                                                           --&gt;</a:t>
            </a:r>
            <a:r>
              <a:rPr lang="en-US" sz="2300" b="1" dirty="0">
                <a:solidFill>
                  <a:srgbClr val="C00000"/>
                </a:solidFill>
              </a:rPr>
              <a:t> </a:t>
            </a:r>
            <a:r>
              <a:rPr lang="en-US" sz="2300" b="1" dirty="0" err="1">
                <a:solidFill>
                  <a:srgbClr val="C00000"/>
                </a:solidFill>
              </a:rPr>
              <a:t>temparature</a:t>
            </a:r>
            <a:endParaRPr lang="en-US" sz="2300" b="1" dirty="0">
              <a:solidFill>
                <a:srgbClr val="C00000"/>
              </a:solidFill>
            </a:endParaRPr>
          </a:p>
          <a:p>
            <a:endParaRPr lang="en-US" sz="1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0155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1642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</a:t>
            </a:r>
            <a:r>
              <a:rPr lang="en-US" dirty="0" err="1"/>
              <a:t>const</a:t>
            </a:r>
            <a:r>
              <a:rPr lang="en-US" dirty="0"/>
              <a:t>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The </a:t>
            </a:r>
            <a:r>
              <a:rPr lang="en-US" dirty="0" err="1"/>
              <a:t>TeslaCar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Tesla car image and spins the wheels.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</a:t>
            </a:r>
            <a:r>
              <a:rPr lang="en-US" dirty="0"/>
              <a:t>this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962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Otherwise react will not re-render, and possibly overwrite your state.</a:t>
            </a:r>
          </a:p>
          <a:p>
            <a:pPr lvl="0">
              <a:spcBef>
                <a:spcPts val="0"/>
              </a:spcBef>
              <a:buNone/>
            </a:pPr>
            <a:endParaRPr lang="nl-NL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1887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start with </a:t>
            </a:r>
            <a:r>
              <a:rPr lang="en-US" dirty="0" err="1"/>
              <a:t>VueJS</a:t>
            </a:r>
            <a:r>
              <a:rPr lang="en-US" dirty="0"/>
              <a:t>, we need to </a:t>
            </a:r>
            <a:r>
              <a:rPr lang="en-US" b="1" dirty="0"/>
              <a:t>create the instance of </a:t>
            </a:r>
            <a:r>
              <a:rPr lang="en-US" b="1" dirty="0" err="1"/>
              <a:t>Vue</a:t>
            </a:r>
            <a:r>
              <a:rPr lang="en-US" dirty="0"/>
              <a:t>, which is called the </a:t>
            </a:r>
            <a:r>
              <a:rPr lang="en-US" b="1" dirty="0"/>
              <a:t>root </a:t>
            </a:r>
            <a:r>
              <a:rPr lang="en-US" b="1" dirty="0" err="1"/>
              <a:t>Vue</a:t>
            </a:r>
            <a:r>
              <a:rPr lang="en-US" b="1" dirty="0"/>
              <a:t> Instance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4464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initialize the state, simply set </a:t>
            </a:r>
            <a:r>
              <a:rPr lang="en-US" dirty="0" err="1"/>
              <a:t>this.state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in the </a:t>
            </a:r>
            <a:r>
              <a:rPr lang="en-US" dirty="0"/>
              <a:t>constructor()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of the class.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Our state is an object which in our case only has one key called </a:t>
            </a:r>
            <a:r>
              <a:rPr lang="en-US" dirty="0"/>
              <a:t>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SUPER()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</a:t>
            </a: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 is because ’</a:t>
            </a:r>
            <a:r>
              <a:rPr lang="en-US" b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81037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Changing the state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To modify the state, simply call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(),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passing in the new state object as the argument.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We’ll do this inside a method which we’ll call </a:t>
            </a:r>
            <a:r>
              <a:rPr lang="en-US" sz="2200" b="0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Note: To make this work, we also had to bind the 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’</a:t>
            </a:r>
            <a:r>
              <a:rPr lang="en-US" b="1" i="0" dirty="0"/>
              <a:t>this’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lang="en-US" sz="2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keyword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the </a:t>
            </a:r>
            <a:r>
              <a:rPr lang="en-US" dirty="0" err="1"/>
              <a:t>updateMessage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 Otherwise we couldn’t have accessed </a:t>
            </a:r>
            <a:r>
              <a:rPr lang="en-US" dirty="0"/>
              <a:t>this</a:t>
            </a:r>
            <a:r>
              <a:rPr lang="en-US" sz="2200" b="0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method.</a:t>
            </a:r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br>
              <a:rPr lang="en-US" dirty="0"/>
            </a:b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 next step is to create a button to click on, so that we can trigger the </a:t>
            </a:r>
            <a:r>
              <a:rPr lang="en-US" dirty="0" err="1"/>
              <a:t>updateMessage</a:t>
            </a:r>
            <a:r>
              <a:rPr lang="en-US" dirty="0"/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updateMessage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method then calls 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this.setState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which changes the </a:t>
            </a:r>
            <a:r>
              <a:rPr lang="en-US" dirty="0" err="1"/>
              <a:t>this.state.message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value. 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55303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THIS EXAMPLE PASSES A CALLBACK FUNCTION TO THE CHILD COMPONENT (Tesla Wheels) and CHANGED THE CALCULATED </a:t>
            </a:r>
            <a:r>
              <a:rPr lang="en-US" b="1" i="1" dirty="0"/>
              <a:t>STATS</a:t>
            </a:r>
            <a:r>
              <a:rPr lang="en-US" b="1" dirty="0"/>
              <a:t> for the: Changed wheels !!!</a:t>
            </a:r>
          </a:p>
          <a:p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Read also : https://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reactjs.org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/docs/state-and-</a:t>
            </a:r>
            <a:r>
              <a:rPr lang="en-US" sz="2200" b="1" i="0" u="none" strike="noStrike" kern="1200" cap="none" dirty="0" err="1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lifecycle.html</a:t>
            </a:r>
            <a:endParaRPr lang="en-US" sz="2200" b="1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200" b="1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is possible to update the </a:t>
            </a:r>
            <a:r>
              <a:rPr lang="en-US" b="1" dirty="0"/>
              <a:t>config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object first in </a:t>
            </a:r>
            <a:r>
              <a:rPr lang="en-US" b="1" dirty="0" err="1"/>
              <a:t>setState</a:t>
            </a:r>
            <a:r>
              <a:rPr lang="en-US" b="1" dirty="0"/>
              <a:t>()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, which operates asynchronous method, and to render the changed </a:t>
            </a:r>
            <a:r>
              <a:rPr lang="en-US" b="1" dirty="0"/>
              <a:t>stats</a:t>
            </a:r>
            <a:r>
              <a:rPr lang="en-US" sz="2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on the screen based on this, see: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   </a:t>
            </a:r>
            <a:r>
              <a:rPr lang="en-US" sz="32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3200" b="1" dirty="0">
                <a:solidFill>
                  <a:srgbClr val="FF0000"/>
                </a:solidFill>
              </a:rPr>
              <a:t>( { config }, () =&gt; { </a:t>
            </a:r>
            <a:r>
              <a:rPr lang="en-US" sz="3200" b="1" dirty="0" err="1">
                <a:solidFill>
                  <a:srgbClr val="FF0000"/>
                </a:solidFill>
              </a:rPr>
              <a:t>this.statsUpdate</a:t>
            </a:r>
            <a:r>
              <a:rPr lang="en-US" sz="3200" b="1" dirty="0">
                <a:solidFill>
                  <a:srgbClr val="FF0000"/>
                </a:solidFill>
              </a:rPr>
              <a:t>() } )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2400" dirty="0"/>
              <a:t>	</a:t>
            </a:r>
          </a:p>
          <a:p>
            <a:r>
              <a:rPr lang="en-US" dirty="0"/>
              <a:t>-----------</a:t>
            </a:r>
          </a:p>
          <a:p>
            <a:endParaRPr lang="en-US" dirty="0"/>
          </a:p>
          <a:p>
            <a:r>
              <a:rPr lang="en-US" dirty="0"/>
              <a:t>Example </a:t>
            </a:r>
            <a:r>
              <a:rPr lang="en-US" dirty="0" err="1"/>
              <a:t>destructuring</a:t>
            </a:r>
            <a:r>
              <a:rPr lang="en-US" dirty="0"/>
              <a:t>:  const { config } = </a:t>
            </a:r>
            <a:r>
              <a:rPr lang="en-US" dirty="0" err="1"/>
              <a:t>this.state</a:t>
            </a:r>
            <a:r>
              <a:rPr lang="en-US" dirty="0"/>
              <a:t>;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It takes the required value out of the object and makes a reference to it.</a:t>
            </a:r>
          </a:p>
          <a:p>
            <a:endParaRPr lang="en-US" sz="2200" b="0" i="0" u="none" strike="noStrike" kern="1200" cap="none" dirty="0">
              <a:solidFill>
                <a:schemeClr val="tx1"/>
              </a:solidFill>
              <a:effectLst/>
              <a:latin typeface="Helvetica Neue"/>
              <a:ea typeface="Helvetica Neue"/>
              <a:cs typeface="Helvetica Neue"/>
              <a:sym typeface="Helvetica Neue"/>
            </a:endParaRP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Now we will add the constructor method to the </a:t>
            </a:r>
            <a:r>
              <a:rPr lang="en-US" dirty="0" err="1"/>
              <a:t>TeslaBattery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container and set the initial value so that we can manage this state value and pass it to the subcomponent. </a:t>
            </a:r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The </a:t>
            </a:r>
            <a:r>
              <a:rPr lang="en-US" dirty="0" err="1"/>
              <a:t>TeslaWheels</a:t>
            </a:r>
            <a:r>
              <a:rPr lang="en-US" dirty="0"/>
              <a:t> 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component accepts the </a:t>
            </a:r>
            <a:r>
              <a:rPr lang="en-US" dirty="0" err="1"/>
              <a:t>wheelsize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input through </a:t>
            </a:r>
            <a:r>
              <a:rPr lang="en-US" dirty="0"/>
              <a:t>props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and renders the size of the Tesla Wheels image</a:t>
            </a:r>
          </a:p>
          <a:p>
            <a:r>
              <a:rPr lang="en-US" dirty="0"/>
              <a:t>-----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Before we set the state, we have to call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in the constructor. This is because ’</a:t>
            </a:r>
            <a:r>
              <a:rPr lang="en-US" b="1" i="1" dirty="0"/>
              <a:t>this’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is uninitialized before </a:t>
            </a:r>
            <a:r>
              <a:rPr lang="en-US" dirty="0"/>
              <a:t>super()</a:t>
            </a:r>
            <a:r>
              <a:rPr lang="en-US" sz="2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 has been called.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1992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50107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Hooks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don't work inside classes — they let you use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without classes. ... You can also create your own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Hooks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to reuse stateful behavior between different components.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93200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9248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this.setState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obviously doesn't exist any more in our function component. Instead we need to replace each of 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setState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calls with the relevant state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variable setter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971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this.setState</a:t>
            </a:r>
            <a:r>
              <a:rPr lang="en-US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obviously doesn't exist any more in our function component. Instead we need to replace each of our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setState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calls with the relevant state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variable setter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674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28827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DOM 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representation of DOM as an object. When changes to state of application are made, new Virtual DOM is compared(applying 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diffing algorithms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with DOM and only changes are reflected, not causing full re-rendering of DOM.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Components -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Allows you to break your application into smaller, reusable pieces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51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 2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we </a:t>
            </a:r>
            <a:r>
              <a:rPr lang="en-US" dirty="0"/>
              <a:t>create an instance of Vue.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there is a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parameter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called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It takes the id of the div-element.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we have defined the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data-object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data-object =&gt; represents the MODEL =&gt; represents the STATE of your component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a property : message -&gt; value: ‘message’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value will be rendered in the View via ‘interpolation’ {{}}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09195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 is less opinionated, e.g., unlike Vue, it doesn’t force specific solutions for things like, Directives, routing and state management. This makes React a more flexible framework,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Tesla Battery: </a:t>
            </a: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 160 lines of code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 80 lines of code</a:t>
            </a:r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659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Virtual DOM 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representation of DOM as an object. When changes to state of application are made, new Virtual DOM is compared(applying </a:t>
            </a:r>
            <a:r>
              <a:rPr lang="en-GB" sz="1200" b="1" i="1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diffing algorithms</a:t>
            </a:r>
            <a:r>
              <a:rPr lang="en-GB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with DOM and only changes are reflected, not causing full re-rendering of DOM.</a:t>
            </a:r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GB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Components -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-&gt; Allows you to break your application into smaller, reusable pieces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045586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7388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902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start with </a:t>
            </a:r>
            <a:r>
              <a:rPr lang="en-US" dirty="0" err="1"/>
              <a:t>VueJS</a:t>
            </a:r>
            <a:r>
              <a:rPr lang="en-US" dirty="0"/>
              <a:t>, we need to </a:t>
            </a:r>
            <a:r>
              <a:rPr lang="en-US" b="1" dirty="0"/>
              <a:t>create the instance of </a:t>
            </a:r>
            <a:r>
              <a:rPr lang="en-US" b="1" dirty="0" err="1"/>
              <a:t>Vue</a:t>
            </a:r>
            <a:r>
              <a:rPr lang="en-US" dirty="0"/>
              <a:t>, which is called the </a:t>
            </a:r>
            <a:r>
              <a:rPr lang="en-US" b="1" dirty="0"/>
              <a:t>root </a:t>
            </a:r>
            <a:r>
              <a:rPr lang="en-US" b="1" dirty="0" err="1"/>
              <a:t>Vue</a:t>
            </a:r>
            <a:r>
              <a:rPr lang="en-US" b="1" dirty="0"/>
              <a:t> Instance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413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VUE 3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we bootstrap a new Vue app has changed. Rather than using new Vue(), we now need to import the new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createApp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method.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then call this method, passing our Vue instance definition object, and assign the return object to a variable app.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 we'll call the mount method on app and pass a CSS selector indicating our mount element, just like we did with the $mount instance method in Vue 2.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317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Components--&gt; Allows you to break your application into smaller, reusable pieces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8209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Container components</a:t>
            </a:r>
            <a:r>
              <a:rPr lang="en-GB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Provides </a:t>
            </a:r>
            <a:r>
              <a:rPr lang="en-US" sz="1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Data</a:t>
            </a:r>
            <a:r>
              <a:rPr lang="en-US" sz="1200" b="1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and managing the </a:t>
            </a:r>
            <a:r>
              <a:rPr lang="en-US" sz="1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State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Passing</a:t>
            </a: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this data via </a:t>
            </a:r>
            <a:r>
              <a:rPr lang="en-US" sz="1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props</a:t>
            </a: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 to child components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Performing </a:t>
            </a:r>
            <a:r>
              <a:rPr lang="en-US" sz="1200" b="1" i="1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actions/logic </a:t>
            </a:r>
            <a:r>
              <a:rPr lang="en-US" sz="1200" b="0" i="0" u="none" strike="noStrike" kern="1200" cap="none" dirty="0">
                <a:solidFill>
                  <a:schemeClr val="tx1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rPr>
              <a:t>via callback functions (to change the state)</a:t>
            </a:r>
          </a:p>
          <a:p>
            <a:endParaRPr lang="en-NL" dirty="0"/>
          </a:p>
          <a:p>
            <a:r>
              <a:rPr lang="en-NL" b="1" u="sng" dirty="0"/>
              <a:t>Presentational components: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</a:t>
            </a:r>
            <a:r>
              <a:rPr lang="en-NL" dirty="0"/>
              <a:t>ump components </a:t>
            </a:r>
            <a:r>
              <a:rPr lang="en-NL" dirty="0">
                <a:sym typeface="Wingdings" pitchFamily="2" charset="2"/>
              </a:rPr>
              <a:t> Buttons, inputs, headers, rendering images (example TeslaCar  rendering car - image)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NL" b="1" i="1" dirty="0">
                <a:sym typeface="Wingdings" pitchFamily="2" charset="2"/>
              </a:rPr>
              <a:t>Receive</a:t>
            </a:r>
            <a:r>
              <a:rPr lang="en-NL" dirty="0">
                <a:sym typeface="Wingdings" pitchFamily="2" charset="2"/>
              </a:rPr>
              <a:t> data via </a:t>
            </a:r>
            <a:r>
              <a:rPr lang="en-NL" b="1" dirty="0">
                <a:sym typeface="Wingdings" pitchFamily="2" charset="2"/>
              </a:rPr>
              <a:t>props</a:t>
            </a:r>
            <a:endParaRPr lang="en-NL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data to parent components through an </a:t>
            </a:r>
            <a:r>
              <a:rPr lang="en-GB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b="1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200" b="1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Advantages: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Reusability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Dumb components are </a:t>
            </a:r>
            <a:r>
              <a:rPr lang="en-GB" sz="1200" b="1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easier to test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Easier to understand and maintain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NL" b="1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03257-A288-2D45-9F4E-7ECBB5C47E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29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DFE72-D365-6E46-BCB5-9E8D2B378B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A63FD0-4F71-DF49-90B3-7081B890F1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C026C-B79A-F14E-9A8C-B186D3962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2B64-09AF-6349-9520-0631476AB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A441B-EC67-F541-96A3-EDD3C20C9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4FF1-F8EA-1C4F-9DB8-5C9CDF0F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570DA7-8F9B-BA4A-ABCA-07E68496F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3EF66-EC1C-B74E-AC28-4BAD18B99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BD998-4E0E-3448-AC89-B889F35D6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FD3C8-9D89-294E-AD64-9EB0B623A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67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9ED66D-9D49-0147-A9CB-45D1D8C2A8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D33CC7-E7EA-D04D-940D-3BE096279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C35D4-2898-6E4F-8A72-4E1672D1A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9A7C8-C3F6-C94D-B47D-765E05D11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C8177-6178-5E4A-ABC1-59D449D5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892969" y="178594"/>
            <a:ext cx="10406062" cy="151804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1607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32145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48218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64291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80364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96437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112510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1285829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  <a:defRPr sz="5625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892969" y="1821656"/>
            <a:ext cx="10406062" cy="44201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12528" marR="0" lvl="0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25056" marR="0" lvl="1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37584" marR="0" lvl="2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250112" marR="0" lvl="3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562640" marR="0" lvl="4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875168" marR="0" lvl="5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187696" marR="0" lvl="6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500224" marR="0" lvl="7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812752" marR="0" lvl="8" indent="-185284" algn="l" rtl="0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5917310" y="6509742"/>
            <a:ext cx="345473" cy="267891"/>
          </a:xfrm>
          <a:prstGeom prst="rect">
            <a:avLst/>
          </a:prstGeom>
          <a:noFill/>
          <a:ln>
            <a:noFill/>
          </a:ln>
        </p:spPr>
        <p:txBody>
          <a:bodyPr lIns="50800" tIns="50800" rIns="50800" bIns="50800" anchor="t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fld id="{00000000-1234-1234-1234-123412341234}" type="slidenum">
              <a:rPr lang="en-US" sz="1266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pPr algn="ctr">
                <a:buClr>
                  <a:srgbClr val="FFFFFF"/>
                </a:buClr>
                <a:buSzPct val="25000"/>
              </a:pPr>
              <a:t>‹#›</a:t>
            </a:fld>
            <a:endParaRPr lang="en-US" sz="1266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71611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94EF-4B20-864B-912B-46B867E75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38F287-5180-1149-BDDC-7A23BB12A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EC05C-E48E-964D-8E99-F2A4F9544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EEB74-B327-2640-A13B-D715E565C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42CE-9945-5740-8544-0B8462242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12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A5024-AFB1-BA46-B40B-7BE670A63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1E7CD-631D-F146-B5BC-193E476F08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DE9C0-66CA-7E43-B5F4-8CD6FA5A0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9628D-8058-8743-BA1F-38170664C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018A5-8104-EB45-8E8F-AA075DE26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347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58BA5-3A69-7F46-89DB-0334973D8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0793B-337E-AF40-A9CD-B77B86A245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F1D3C-3AA3-7B4A-89EC-E08B7239F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E556-2E23-E345-9A3B-96B063795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17ED02-B72A-8541-9DD6-EC16EAA32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64D508-17F5-5E48-B27A-7DCE70CAA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829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B11B-55DB-5444-A70D-8375F421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6E53A2-A920-EB4B-A5F7-53FB752B3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0FF5D4-2C66-C148-820F-4133BDABD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3DCECF-F328-D549-9158-231C04B8A9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B6BC0-250D-FF4F-B293-1D6603A3C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C4AF2C5-EFE6-9947-A293-69DE13F83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116351-B552-9448-AEDF-153C023BA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1B8C53-DEBB-D640-B4C4-88798446E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195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8FD4-4540-F54D-A017-65549C7B5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AC480D-C362-CA4D-83C6-B6F50E70B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23786-3E38-CB42-98B2-88AB7CE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9FC5D-C8A7-DC4A-97B7-988A267CB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02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18440F-49C4-7C48-BF4E-B7434FAB8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E36214-8489-234A-A73C-762FF0A6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CF25E-2F83-2746-B73B-909661E3B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423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08F0A-F383-B34D-8737-54E32D6CB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2C9E2-6ED7-1D42-9375-B228368F11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BC171D-1058-B546-AE61-CE4BF54CB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0F53C-FDA9-5E4E-B2D8-A11A5E456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9DBECB-FA67-0F4E-A51F-FAEA41269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4D8ACF-E13A-1A45-A111-0AF9DB7A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044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6934F-5E02-5947-9C5A-5B9F6FE8B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95DBCB-99A5-D346-B279-B45CFD4222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0D59C-A7E3-7145-B26F-54BB6D375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D01AFD-1EE7-E34B-8D02-5D2C89F8F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26A46-DBDC-A941-BF14-DCF73606D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A62FC-EC80-2B4C-80DB-F47442DB4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9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E10F0-7BBD-134A-B4C6-8F564B4EC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38F43-00E3-FD45-BF76-92E827F17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70261-6516-454A-9065-87DA421679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AEE2E8-78B3-3240-BD28-418FE0C7D6E7}" type="datetimeFigureOut">
              <a:rPr lang="en-US" smtClean="0"/>
              <a:t>10/26/20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4321D0-16FD-E249-A785-E7D338DD8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61A0F-ADC8-4448-857D-1E5000BD79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B321D5-A51C-1B4A-B0F3-3B669A59D2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566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tiff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tereijgermans11/workshop-reactjs-vuej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7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2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etereijgermans11/workshop-reactjs-vuejs" TargetMode="External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tiff"/><Relationship Id="rId5" Type="http://schemas.openxmlformats.org/officeDocument/2006/relationships/hyperlink" Target="https://www.freecodecamp.org/news/building-teslas-battery-range-calculator-with-react-part-1-2cb7abd8c1ee/" TargetMode="External"/><Relationship Id="rId4" Type="http://schemas.openxmlformats.org/officeDocument/2006/relationships/hyperlink" Target="https://dzone.com/articles/build-a-tesla-battery-range-calculator-yourself-it" TargetMode="Externa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tif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7B10F-A6E9-7746-9613-D02FC32CA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C000"/>
                </a:solidFill>
              </a:rPr>
              <a:t>Peter Eijgermans</a:t>
            </a:r>
          </a:p>
        </p:txBody>
      </p:sp>
      <p:pic>
        <p:nvPicPr>
          <p:cNvPr id="1026" name="Picture 2" descr="https://lh6.googleusercontent.com/n8zTovCz5MHsZkBW9omWWAykEeZ44cHXEaf0Q3JrMccUVY9HG0QynKquj8lKtW3Ay63CYVR9EpV5WD72zDOigyg8LnQ3Vdoy9E1i7BytFCDLU5j5AsPqYLFhCgPstetwfR99iivf6rs">
            <a:extLst>
              <a:ext uri="{FF2B5EF4-FFF2-40B4-BE49-F238E27FC236}">
                <a16:creationId xmlns:a16="http://schemas.microsoft.com/office/drawing/2014/main" id="{BDE4C3F3-8D9C-0345-B9F2-36A2304E7B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2157" y="2481928"/>
            <a:ext cx="2440433" cy="2440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YFJRf2dOKpItnTx-T8y2jnAdIW0SGAtDrRCEtpC9Nc8Wz2ItDcQpapIrSu67BsPQLptQy89Y8ERmYhS42nW9_zGdiYbwFyTUy_ambRRptalgIC6HpUwgtRWIZdhb9HxigloAe79qlw">
            <a:extLst>
              <a:ext uri="{FF2B5EF4-FFF2-40B4-BE49-F238E27FC236}">
                <a16:creationId xmlns:a16="http://schemas.microsoft.com/office/drawing/2014/main" id="{EE4F2794-9FD3-3C46-AA97-E5FA4680A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4164" y="2045824"/>
            <a:ext cx="2649731" cy="1324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3.googleusercontent.com/mgdHvrFNB1Ww5tdbGS9p8Ds5pHPP0fA1HUvbPq2rXz-Y1hZ4h_UzoTcDO3ZRQG-l6BqqHbL0myluveRHkLXBW5uhURVDt7L6l7L7qGwT8Hfc2I8ucKrSEnc-8QYxTOv1RoX9c95vGdY">
            <a:extLst>
              <a:ext uri="{FF2B5EF4-FFF2-40B4-BE49-F238E27FC236}">
                <a16:creationId xmlns:a16="http://schemas.microsoft.com/office/drawing/2014/main" id="{E77C9787-2A97-5F48-84CF-DBE0EC34D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492" y="3112294"/>
            <a:ext cx="14287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ABE4EFB-1892-464D-ABE4-384239D430AD}"/>
              </a:ext>
            </a:extLst>
          </p:cNvPr>
          <p:cNvSpPr txBox="1"/>
          <p:nvPr/>
        </p:nvSpPr>
        <p:spPr>
          <a:xfrm>
            <a:off x="4292516" y="5555404"/>
            <a:ext cx="4291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@</a:t>
            </a:r>
            <a:r>
              <a:rPr lang="en-US" sz="3600" dirty="0" err="1"/>
              <a:t>EijgermansPeter</a:t>
            </a:r>
            <a:endParaRPr lang="en-US" sz="3600" dirty="0"/>
          </a:p>
          <a:p>
            <a:br>
              <a:rPr lang="en-US" sz="3600" dirty="0"/>
            </a:b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85A128-F156-934B-9C52-5239318DE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3675" y="5686033"/>
            <a:ext cx="288841" cy="4348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BB8EDE-47E0-9D48-B392-E1CCA7F044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35985" y="3796297"/>
            <a:ext cx="15113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16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167D-F236-2B48-AFF5-07D99DD3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Startup Vue 2 with </a:t>
            </a:r>
            <a:r>
              <a:rPr lang="en-US" b="1" i="1" dirty="0">
                <a:solidFill>
                  <a:srgbClr val="92D050"/>
                </a:solidFill>
              </a:rPr>
              <a:t>root Vue instance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84B4-50F6-1D43-9EE7-F19719B77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3200400" lvl="7" indent="0">
              <a:buNone/>
            </a:pPr>
            <a:r>
              <a:rPr lang="en-US" sz="3600" dirty="0"/>
              <a:t>var app = </a:t>
            </a:r>
            <a:r>
              <a:rPr lang="en-US" sz="3600" b="1" dirty="0">
                <a:solidFill>
                  <a:srgbClr val="00B050"/>
                </a:solidFill>
              </a:rPr>
              <a:t>new</a:t>
            </a:r>
            <a:r>
              <a:rPr lang="en-US" sz="3600" dirty="0"/>
              <a:t> Vue({</a:t>
            </a:r>
          </a:p>
          <a:p>
            <a:pPr marL="3200400" lvl="7" indent="0">
              <a:buNone/>
            </a:pPr>
            <a:r>
              <a:rPr lang="en-US" sz="3600" dirty="0"/>
              <a:t>         ….</a:t>
            </a:r>
          </a:p>
          <a:p>
            <a:pPr marL="3200400" lvl="7" indent="0">
              <a:buNone/>
            </a:pPr>
            <a:r>
              <a:rPr lang="en-US" sz="3600" dirty="0"/>
              <a:t> })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26BCF-A630-4241-AF8D-95D57445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27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3FBD-125D-DF49-A8D8-0042BC71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Basics Vue 2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54E77A5-1F02-2040-85A2-36D13934A1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5937" y="56903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25952AC-B944-5D4A-BC2F-B6A3D3453A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805498" y="1644115"/>
            <a:ext cx="4559671" cy="5213885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6083BF3-3804-004E-9D1F-10D81E8E1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2155" y="5325700"/>
            <a:ext cx="1866900" cy="1054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3BE5FC-201F-7348-9484-C0B4D31914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67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78167D-F236-2B48-AFF5-07D99DD34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Startup Vue 3 with </a:t>
            </a:r>
            <a:r>
              <a:rPr lang="en-US" b="1" i="1" dirty="0" err="1">
                <a:solidFill>
                  <a:srgbClr val="92D050"/>
                </a:solidFill>
              </a:rPr>
              <a:t>createApp</a:t>
            </a:r>
            <a:endParaRPr lang="en-US" b="1" i="1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B84B4-50F6-1D43-9EE7-F19719B77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>
                <a:solidFill>
                  <a:srgbClr val="00B050"/>
                </a:solidFill>
              </a:rPr>
              <a:t>Vue.createApp</a:t>
            </a:r>
            <a:r>
              <a:rPr lang="en-US" dirty="0"/>
              <a:t>(Counter).</a:t>
            </a:r>
            <a:r>
              <a:rPr lang="en-US" dirty="0">
                <a:solidFill>
                  <a:srgbClr val="00B050"/>
                </a:solidFill>
              </a:rPr>
              <a:t>mount</a:t>
            </a:r>
            <a:r>
              <a:rPr lang="en-US" dirty="0"/>
              <a:t>('#counter')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26BCF-A630-4241-AF8D-95D574453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72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3FBD-125D-DF49-A8D8-0042BC71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Basics Vue 3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254E77A5-1F02-2040-85A2-36D13934A1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5937" y="569039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3BE5FC-201F-7348-9484-C0B4D3191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  <p:pic>
        <p:nvPicPr>
          <p:cNvPr id="22" name="Content Placeholder 21" descr="Text, letter&#10;&#10;Description automatically generated">
            <a:extLst>
              <a:ext uri="{FF2B5EF4-FFF2-40B4-BE49-F238E27FC236}">
                <a16:creationId xmlns:a16="http://schemas.microsoft.com/office/drawing/2014/main" id="{5CC20FF5-A637-BA4C-8BD3-6DECC51EC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65042" y="1554313"/>
            <a:ext cx="6462519" cy="5035214"/>
          </a:xfrm>
        </p:spPr>
      </p:pic>
    </p:spTree>
    <p:extLst>
      <p:ext uri="{BB962C8B-B14F-4D97-AF65-F5344CB8AC3E}">
        <p14:creationId xmlns:p14="http://schemas.microsoft.com/office/powerpoint/2010/main" val="5313446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C2A14-B9D9-964B-8D34-A296C6620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Interpolation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3D0B6-3D7A-9F42-A48B-B13E9629F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&lt;div&gt; Counter: </a:t>
            </a:r>
            <a:r>
              <a:rPr lang="en-US" b="1" dirty="0">
                <a:solidFill>
                  <a:srgbClr val="C00000"/>
                </a:solidFill>
              </a:rPr>
              <a:t>{{</a:t>
            </a:r>
            <a:r>
              <a:rPr lang="en-US" dirty="0"/>
              <a:t> counter </a:t>
            </a:r>
            <a:r>
              <a:rPr lang="en-US" b="1" dirty="0">
                <a:solidFill>
                  <a:srgbClr val="C00000"/>
                </a:solidFill>
              </a:rPr>
              <a:t>}} </a:t>
            </a:r>
            <a:r>
              <a:rPr lang="en-US" dirty="0"/>
              <a:t>&lt;/div&gt;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CC7033-B503-1D45-8ED0-3B2F0AE05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14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5939D-D6CA-5849-97E6-2997C228D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Component based</a:t>
            </a:r>
            <a:br>
              <a:rPr lang="en-US" b="1" dirty="0"/>
            </a:br>
            <a:br>
              <a:rPr lang="en-US" b="1" dirty="0"/>
            </a:br>
            <a:r>
              <a:rPr lang="nl-NL" sz="2700" b="1" i="1" dirty="0"/>
              <a:t>A component </a:t>
            </a:r>
            <a:r>
              <a:rPr lang="nl-NL" sz="2700" b="1" i="1" dirty="0" err="1"/>
              <a:t>adds</a:t>
            </a:r>
            <a:r>
              <a:rPr lang="nl-NL" sz="2700" b="1" i="1" dirty="0"/>
              <a:t> logic </a:t>
            </a:r>
            <a:r>
              <a:rPr lang="nl-NL" sz="2700" b="1" i="1" dirty="0" err="1"/>
              <a:t>to</a:t>
            </a:r>
            <a:r>
              <a:rPr lang="nl-NL" sz="2700" b="1" i="1" dirty="0"/>
              <a:t> DOM </a:t>
            </a:r>
            <a:r>
              <a:rPr lang="nl-NL" sz="2700" b="1" i="1" dirty="0" err="1"/>
              <a:t>elements</a:t>
            </a:r>
            <a:endParaRPr lang="en-US" sz="27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80673CA-EC51-5D42-A7D3-3595B64F96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31950" y="2274094"/>
            <a:ext cx="8928100" cy="3454400"/>
          </a:xfrm>
        </p:spPr>
      </p:pic>
    </p:spTree>
    <p:extLst>
      <p:ext uri="{BB962C8B-B14F-4D97-AF65-F5344CB8AC3E}">
        <p14:creationId xmlns:p14="http://schemas.microsoft.com/office/powerpoint/2010/main" val="29890553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119" y="178887"/>
            <a:ext cx="10938019" cy="6438482"/>
          </a:xfrm>
        </p:spPr>
      </p:pic>
    </p:spTree>
    <p:extLst>
      <p:ext uri="{BB962C8B-B14F-4D97-AF65-F5344CB8AC3E}">
        <p14:creationId xmlns:p14="http://schemas.microsoft.com/office/powerpoint/2010/main" val="25538401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&lt;</a:t>
            </a:r>
            <a:r>
              <a:rPr lang="en-US" b="1" dirty="0">
                <a:solidFill>
                  <a:srgbClr val="00B050"/>
                </a:solidFill>
              </a:rPr>
              <a:t>App</a:t>
            </a:r>
            <a:r>
              <a:rPr lang="en-US" dirty="0"/>
              <a:t>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&lt;</a:t>
            </a:r>
            <a:r>
              <a:rPr lang="en-US" b="1" dirty="0" err="1">
                <a:solidFill>
                  <a:srgbClr val="92D050"/>
                </a:solidFill>
              </a:rPr>
              <a:t>TeslaHeader</a:t>
            </a:r>
            <a:r>
              <a:rPr lang="en-US" dirty="0"/>
              <a:t>&gt;&lt;/</a:t>
            </a:r>
            <a:r>
              <a:rPr lang="en-US" b="1" dirty="0" err="1">
                <a:solidFill>
                  <a:srgbClr val="92D050"/>
                </a:solidFill>
              </a:rPr>
              <a:t>TeslaHeader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/>
              <a:t> /&gt;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rgbClr val="C00000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&lt;/</a:t>
            </a:r>
            <a:r>
              <a:rPr lang="en-US" b="1" dirty="0">
                <a:solidFill>
                  <a:srgbClr val="00B050"/>
                </a:solidFill>
              </a:rPr>
              <a:t>App</a:t>
            </a:r>
            <a:r>
              <a:rPr lang="en-US" dirty="0"/>
              <a:t>&gt;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6C4404-4389-F048-B5E2-9BB4D655F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233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2876F-CF29-4140-8641-F5CD499CF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F73D43-B047-FB4F-9708-71E3A8A86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8647" y="187932"/>
            <a:ext cx="5509416" cy="667006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44D369-98FD-2B4D-A98F-869616F28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1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5EB8-6C29-9F47-ACF4-C6F41811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79" y="447136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Components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EC7A5-5696-B841-BDE8-C6E2E30D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11" y="2177297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FF32ED-A767-5146-87C9-0C1FCAF163AC}"/>
              </a:ext>
            </a:extLst>
          </p:cNvPr>
          <p:cNvSpPr/>
          <p:nvPr/>
        </p:nvSpPr>
        <p:spPr>
          <a:xfrm>
            <a:off x="5081752" y="3544594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4F6D9-504B-954C-BB33-CB82E0F3EE23}"/>
              </a:ext>
            </a:extLst>
          </p:cNvPr>
          <p:cNvSpPr/>
          <p:nvPr/>
        </p:nvSpPr>
        <p:spPr>
          <a:xfrm>
            <a:off x="1690852" y="5395893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9C91A4-18B5-2F41-AF22-D7DFB05B7DE9}"/>
              </a:ext>
            </a:extLst>
          </p:cNvPr>
          <p:cNvSpPr/>
          <p:nvPr/>
        </p:nvSpPr>
        <p:spPr>
          <a:xfrm>
            <a:off x="3746609" y="5407471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7539D-B6B4-0A4C-B6C4-612D7AAC5127}"/>
              </a:ext>
            </a:extLst>
          </p:cNvPr>
          <p:cNvSpPr/>
          <p:nvPr/>
        </p:nvSpPr>
        <p:spPr>
          <a:xfrm>
            <a:off x="5734539" y="5407471"/>
            <a:ext cx="1470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9E806D-2D11-EC46-8B3A-13D3E8FC8837}"/>
              </a:ext>
            </a:extLst>
          </p:cNvPr>
          <p:cNvSpPr/>
          <p:nvPr/>
        </p:nvSpPr>
        <p:spPr>
          <a:xfrm>
            <a:off x="7836776" y="5407471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BD04E-AAD8-4947-BCF5-68075F9BFB40}"/>
              </a:ext>
            </a:extLst>
          </p:cNvPr>
          <p:cNvSpPr/>
          <p:nvPr/>
        </p:nvSpPr>
        <p:spPr>
          <a:xfrm>
            <a:off x="9901569" y="5395893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7F897F-CC2C-A54A-9465-CBD1976B32F4}"/>
              </a:ext>
            </a:extLst>
          </p:cNvPr>
          <p:cNvCxnSpPr>
            <a:cxnSpLocks/>
          </p:cNvCxnSpPr>
          <p:nvPr/>
        </p:nvCxnSpPr>
        <p:spPr>
          <a:xfrm flipH="1">
            <a:off x="2238704" y="4482150"/>
            <a:ext cx="3605048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8A04C-13D7-2444-A927-66B0363E599E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AFBA50-59B6-5846-AB73-DC4406CC8EAD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998304-C08F-6647-A40A-CB5BB079487C}"/>
              </a:ext>
            </a:extLst>
          </p:cNvPr>
          <p:cNvCxnSpPr>
            <a:cxnSpLocks/>
          </p:cNvCxnSpPr>
          <p:nvPr/>
        </p:nvCxnSpPr>
        <p:spPr>
          <a:xfrm>
            <a:off x="5972668" y="448215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0FEFAE-3766-684D-B456-DB7CD1E9B2B2}"/>
              </a:ext>
            </a:extLst>
          </p:cNvPr>
          <p:cNvCxnSpPr>
            <a:cxnSpLocks/>
          </p:cNvCxnSpPr>
          <p:nvPr/>
        </p:nvCxnSpPr>
        <p:spPr>
          <a:xfrm flipH="1">
            <a:off x="4376902" y="448613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3470E50-1711-F64A-B79E-187A8C5740F1}"/>
              </a:ext>
            </a:extLst>
          </p:cNvPr>
          <p:cNvSpPr/>
          <p:nvPr/>
        </p:nvSpPr>
        <p:spPr>
          <a:xfrm>
            <a:off x="5050221" y="2257501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App.vue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237798-9C43-D643-A749-7A0B6BAC4257}"/>
              </a:ext>
            </a:extLst>
          </p:cNvPr>
          <p:cNvCxnSpPr>
            <a:cxnSpLocks/>
          </p:cNvCxnSpPr>
          <p:nvPr/>
        </p:nvCxnSpPr>
        <p:spPr>
          <a:xfrm>
            <a:off x="6106510" y="317190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35E63D-439D-A24C-AF82-589EB575DDCD}"/>
              </a:ext>
            </a:extLst>
          </p:cNvPr>
          <p:cNvSpPr txBox="1"/>
          <p:nvPr/>
        </p:nvSpPr>
        <p:spPr>
          <a:xfrm>
            <a:off x="8144614" y="456990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6325C5-9A5A-2D40-B6CB-D1D3C73AC631}"/>
              </a:ext>
            </a:extLst>
          </p:cNvPr>
          <p:cNvSpPr txBox="1"/>
          <p:nvPr/>
        </p:nvSpPr>
        <p:spPr>
          <a:xfrm>
            <a:off x="2988468" y="463145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F70535-85B8-054A-B683-D52DE3C17689}"/>
              </a:ext>
            </a:extLst>
          </p:cNvPr>
          <p:cNvSpPr txBox="1"/>
          <p:nvPr/>
        </p:nvSpPr>
        <p:spPr>
          <a:xfrm>
            <a:off x="4229758" y="47843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4CE815-2937-4746-B076-EDF58DF69251}"/>
              </a:ext>
            </a:extLst>
          </p:cNvPr>
          <p:cNvSpPr txBox="1"/>
          <p:nvPr/>
        </p:nvSpPr>
        <p:spPr>
          <a:xfrm>
            <a:off x="5420135" y="489464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BF50E-3FA0-DD4D-82DB-9AA3CF19327C}"/>
              </a:ext>
            </a:extLst>
          </p:cNvPr>
          <p:cNvSpPr txBox="1"/>
          <p:nvPr/>
        </p:nvSpPr>
        <p:spPr>
          <a:xfrm>
            <a:off x="6444649" y="47843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C31A4B-9AED-294F-9F86-A9AFE2F60FD1}"/>
              </a:ext>
            </a:extLst>
          </p:cNvPr>
          <p:cNvSpPr/>
          <p:nvPr/>
        </p:nvSpPr>
        <p:spPr>
          <a:xfrm>
            <a:off x="5576550" y="1418345"/>
            <a:ext cx="1041625" cy="60112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m</a:t>
            </a: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ain.js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320C000-9089-1941-AF96-E171EE2444B9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037114" y="201947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1BC3F079-C886-E449-B190-7FB5AE616586}"/>
              </a:ext>
            </a:extLst>
          </p:cNvPr>
          <p:cNvSpPr txBox="1"/>
          <p:nvPr/>
        </p:nvSpPr>
        <p:spPr>
          <a:xfrm>
            <a:off x="7336164" y="3751480"/>
            <a:ext cx="3068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ym typeface="Wingdings" pitchFamily="2" charset="2"/>
              </a:rPr>
              <a:t> </a:t>
            </a:r>
            <a:r>
              <a:rPr lang="en-US" b="1" i="1" dirty="0"/>
              <a:t>Container Component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D6C1554-C3B3-4A46-9EF3-22A47ED4E629}"/>
              </a:ext>
            </a:extLst>
          </p:cNvPr>
          <p:cNvSpPr txBox="1"/>
          <p:nvPr/>
        </p:nvSpPr>
        <p:spPr>
          <a:xfrm>
            <a:off x="4268035" y="6429143"/>
            <a:ext cx="3683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à"/>
            </a:pPr>
            <a:r>
              <a:rPr lang="en-US" b="1" dirty="0"/>
              <a:t>Presentational </a:t>
            </a:r>
            <a:r>
              <a:rPr lang="en-US" b="1" i="1" dirty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396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FD8292-CABC-1140-8ACC-CD67F97883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575" y="1307152"/>
            <a:ext cx="9473390" cy="379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9333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2C273-A981-C44E-BC86-E648C6CDD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Entry Point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Striped Right Arrow 11">
            <a:extLst>
              <a:ext uri="{FF2B5EF4-FFF2-40B4-BE49-F238E27FC236}">
                <a16:creationId xmlns:a16="http://schemas.microsoft.com/office/drawing/2014/main" id="{53AC261E-5316-DE4C-A5F6-C4127E16E907}"/>
              </a:ext>
            </a:extLst>
          </p:cNvPr>
          <p:cNvSpPr/>
          <p:nvPr/>
        </p:nvSpPr>
        <p:spPr>
          <a:xfrm>
            <a:off x="5175524" y="2865904"/>
            <a:ext cx="826750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1CD517-89B9-4C48-B849-EC3A70CE40C6}"/>
              </a:ext>
            </a:extLst>
          </p:cNvPr>
          <p:cNvSpPr txBox="1"/>
          <p:nvPr/>
        </p:nvSpPr>
        <p:spPr>
          <a:xfrm>
            <a:off x="2237108" y="1386894"/>
            <a:ext cx="11593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FF0000"/>
                </a:solidFill>
              </a:rPr>
              <a:t>main.js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0C3DEF-C925-C949-99A7-CC9615F559BC}"/>
              </a:ext>
            </a:extLst>
          </p:cNvPr>
          <p:cNvSpPr txBox="1"/>
          <p:nvPr/>
        </p:nvSpPr>
        <p:spPr>
          <a:xfrm>
            <a:off x="8490857" y="1355271"/>
            <a:ext cx="1681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solidFill>
                  <a:srgbClr val="C00000"/>
                </a:solidFill>
              </a:rPr>
              <a:t>App.vue</a:t>
            </a:r>
            <a:endParaRPr lang="en-US" sz="2000" dirty="0"/>
          </a:p>
        </p:txBody>
      </p:sp>
      <p:pic>
        <p:nvPicPr>
          <p:cNvPr id="6" name="Picture 5" descr="A picture containing graphical user interface, application&#10;&#10;Description automatically generated">
            <a:extLst>
              <a:ext uri="{FF2B5EF4-FFF2-40B4-BE49-F238E27FC236}">
                <a16:creationId xmlns:a16="http://schemas.microsoft.com/office/drawing/2014/main" id="{3B71525D-7BA2-484C-920D-801E84FED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350" y="2416070"/>
            <a:ext cx="3162300" cy="1384300"/>
          </a:xfrm>
          <a:prstGeom prst="rect">
            <a:avLst/>
          </a:prstGeom>
        </p:spPr>
      </p:pic>
      <p:pic>
        <p:nvPicPr>
          <p:cNvPr id="17" name="Content Placeholder 16" descr="Text&#10;&#10;Description automatically generated">
            <a:extLst>
              <a:ext uri="{FF2B5EF4-FFF2-40B4-BE49-F238E27FC236}">
                <a16:creationId xmlns:a16="http://schemas.microsoft.com/office/drawing/2014/main" id="{44DF6437-E347-454E-BEE4-288627F942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37149" y="1755381"/>
            <a:ext cx="4916832" cy="5167312"/>
          </a:xfrm>
        </p:spPr>
      </p:pic>
    </p:spTree>
    <p:extLst>
      <p:ext uri="{BB962C8B-B14F-4D97-AF65-F5344CB8AC3E}">
        <p14:creationId xmlns:p14="http://schemas.microsoft.com/office/powerpoint/2010/main" val="3335085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5EB8-6C29-9F47-ACF4-C6F41811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79" y="447136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Components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EC7A5-5696-B841-BDE8-C6E2E30D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11" y="2177297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FF32ED-A767-5146-87C9-0C1FCAF163AC}"/>
              </a:ext>
            </a:extLst>
          </p:cNvPr>
          <p:cNvSpPr/>
          <p:nvPr/>
        </p:nvSpPr>
        <p:spPr>
          <a:xfrm>
            <a:off x="5081752" y="3544594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4F6D9-504B-954C-BB33-CB82E0F3EE23}"/>
              </a:ext>
            </a:extLst>
          </p:cNvPr>
          <p:cNvSpPr/>
          <p:nvPr/>
        </p:nvSpPr>
        <p:spPr>
          <a:xfrm>
            <a:off x="1690852" y="5395893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9C91A4-18B5-2F41-AF22-D7DFB05B7DE9}"/>
              </a:ext>
            </a:extLst>
          </p:cNvPr>
          <p:cNvSpPr/>
          <p:nvPr/>
        </p:nvSpPr>
        <p:spPr>
          <a:xfrm>
            <a:off x="3746609" y="5407471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7539D-B6B4-0A4C-B6C4-612D7AAC5127}"/>
              </a:ext>
            </a:extLst>
          </p:cNvPr>
          <p:cNvSpPr/>
          <p:nvPr/>
        </p:nvSpPr>
        <p:spPr>
          <a:xfrm>
            <a:off x="5734539" y="5407471"/>
            <a:ext cx="1470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9E806D-2D11-EC46-8B3A-13D3E8FC8837}"/>
              </a:ext>
            </a:extLst>
          </p:cNvPr>
          <p:cNvSpPr/>
          <p:nvPr/>
        </p:nvSpPr>
        <p:spPr>
          <a:xfrm>
            <a:off x="7836776" y="5407471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BD04E-AAD8-4947-BCF5-68075F9BFB40}"/>
              </a:ext>
            </a:extLst>
          </p:cNvPr>
          <p:cNvSpPr/>
          <p:nvPr/>
        </p:nvSpPr>
        <p:spPr>
          <a:xfrm>
            <a:off x="9901569" y="5395893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7F897F-CC2C-A54A-9465-CBD1976B32F4}"/>
              </a:ext>
            </a:extLst>
          </p:cNvPr>
          <p:cNvCxnSpPr>
            <a:cxnSpLocks/>
          </p:cNvCxnSpPr>
          <p:nvPr/>
        </p:nvCxnSpPr>
        <p:spPr>
          <a:xfrm flipH="1">
            <a:off x="2238704" y="4482150"/>
            <a:ext cx="3605048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8A04C-13D7-2444-A927-66B0363E599E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AFBA50-59B6-5846-AB73-DC4406CC8EAD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998304-C08F-6647-A40A-CB5BB079487C}"/>
              </a:ext>
            </a:extLst>
          </p:cNvPr>
          <p:cNvCxnSpPr>
            <a:cxnSpLocks/>
          </p:cNvCxnSpPr>
          <p:nvPr/>
        </p:nvCxnSpPr>
        <p:spPr>
          <a:xfrm>
            <a:off x="5972668" y="448215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0FEFAE-3766-684D-B456-DB7CD1E9B2B2}"/>
              </a:ext>
            </a:extLst>
          </p:cNvPr>
          <p:cNvCxnSpPr>
            <a:cxnSpLocks/>
          </p:cNvCxnSpPr>
          <p:nvPr/>
        </p:nvCxnSpPr>
        <p:spPr>
          <a:xfrm flipH="1">
            <a:off x="4376902" y="448613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3470E50-1711-F64A-B79E-187A8C5740F1}"/>
              </a:ext>
            </a:extLst>
          </p:cNvPr>
          <p:cNvSpPr/>
          <p:nvPr/>
        </p:nvSpPr>
        <p:spPr>
          <a:xfrm>
            <a:off x="5050221" y="2257501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App.vue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237798-9C43-D643-A749-7A0B6BAC4257}"/>
              </a:ext>
            </a:extLst>
          </p:cNvPr>
          <p:cNvCxnSpPr>
            <a:cxnSpLocks/>
          </p:cNvCxnSpPr>
          <p:nvPr/>
        </p:nvCxnSpPr>
        <p:spPr>
          <a:xfrm>
            <a:off x="6106510" y="317190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35E63D-439D-A24C-AF82-589EB575DDCD}"/>
              </a:ext>
            </a:extLst>
          </p:cNvPr>
          <p:cNvSpPr txBox="1"/>
          <p:nvPr/>
        </p:nvSpPr>
        <p:spPr>
          <a:xfrm>
            <a:off x="8144614" y="456990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6325C5-9A5A-2D40-B6CB-D1D3C73AC631}"/>
              </a:ext>
            </a:extLst>
          </p:cNvPr>
          <p:cNvSpPr txBox="1"/>
          <p:nvPr/>
        </p:nvSpPr>
        <p:spPr>
          <a:xfrm>
            <a:off x="2988468" y="463145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F70535-85B8-054A-B683-D52DE3C17689}"/>
              </a:ext>
            </a:extLst>
          </p:cNvPr>
          <p:cNvSpPr txBox="1"/>
          <p:nvPr/>
        </p:nvSpPr>
        <p:spPr>
          <a:xfrm>
            <a:off x="4229758" y="47843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4CE815-2937-4746-B076-EDF58DF69251}"/>
              </a:ext>
            </a:extLst>
          </p:cNvPr>
          <p:cNvSpPr txBox="1"/>
          <p:nvPr/>
        </p:nvSpPr>
        <p:spPr>
          <a:xfrm>
            <a:off x="5420135" y="489464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BF50E-3FA0-DD4D-82DB-9AA3CF19327C}"/>
              </a:ext>
            </a:extLst>
          </p:cNvPr>
          <p:cNvSpPr txBox="1"/>
          <p:nvPr/>
        </p:nvSpPr>
        <p:spPr>
          <a:xfrm>
            <a:off x="6444649" y="47843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C31A4B-9AED-294F-9F86-A9AFE2F60FD1}"/>
              </a:ext>
            </a:extLst>
          </p:cNvPr>
          <p:cNvSpPr/>
          <p:nvPr/>
        </p:nvSpPr>
        <p:spPr>
          <a:xfrm>
            <a:off x="5576550" y="1418345"/>
            <a:ext cx="1041625" cy="60112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Main.js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320C000-9089-1941-AF96-E171EE2444B9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037114" y="201947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305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C682F-FCA8-544D-8857-B5D41D2C3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>
                <a:solidFill>
                  <a:srgbClr val="00B050"/>
                </a:solidFill>
              </a:rPr>
            </a:br>
            <a:r>
              <a:rPr lang="en-US" b="1" dirty="0">
                <a:solidFill>
                  <a:srgbClr val="00B050"/>
                </a:solidFill>
              </a:rPr>
              <a:t>Tesla Battery Component</a:t>
            </a:r>
            <a:br>
              <a:rPr lang="en-US" b="1" dirty="0">
                <a:solidFill>
                  <a:srgbClr val="00B050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92A9B-EDB3-3E41-91FE-783E0A0C1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u="sng" dirty="0">
                <a:solidFill>
                  <a:srgbClr val="92D050"/>
                </a:solidFill>
              </a:rPr>
              <a:t>Provides:</a:t>
            </a:r>
          </a:p>
          <a:p>
            <a:pPr marL="0" indent="0" algn="ctr">
              <a:buNone/>
            </a:pPr>
            <a:r>
              <a:rPr lang="en-US" sz="4800" dirty="0"/>
              <a:t> </a:t>
            </a:r>
          </a:p>
          <a:p>
            <a:pPr marL="0" indent="0" algn="ctr">
              <a:buNone/>
            </a:pPr>
            <a:r>
              <a:rPr lang="en-US" sz="4800" b="1" dirty="0">
                <a:solidFill>
                  <a:schemeClr val="accent6"/>
                </a:solidFill>
              </a:rPr>
              <a:t>data</a:t>
            </a:r>
            <a:r>
              <a:rPr lang="en-US" sz="4800" dirty="0">
                <a:solidFill>
                  <a:schemeClr val="accent6"/>
                </a:solidFill>
              </a:rPr>
              <a:t> = state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accent6"/>
                </a:solidFill>
              </a:rPr>
              <a:t> </a:t>
            </a:r>
            <a:r>
              <a:rPr lang="en-US" sz="4800" b="1" dirty="0">
                <a:solidFill>
                  <a:schemeClr val="accent6"/>
                </a:solidFill>
              </a:rPr>
              <a:t>props</a:t>
            </a:r>
          </a:p>
          <a:p>
            <a:pPr marL="0" indent="0" algn="ctr">
              <a:buNone/>
            </a:pPr>
            <a:r>
              <a:rPr lang="en-US" sz="4800" dirty="0">
                <a:solidFill>
                  <a:schemeClr val="accent6"/>
                </a:solidFill>
              </a:rPr>
              <a:t> </a:t>
            </a:r>
            <a:r>
              <a:rPr lang="en-US" sz="4800" b="1" dirty="0">
                <a:solidFill>
                  <a:schemeClr val="accent6"/>
                </a:solidFill>
              </a:rPr>
              <a:t>actions</a:t>
            </a:r>
            <a:r>
              <a:rPr lang="en-US" sz="4800" dirty="0">
                <a:solidFill>
                  <a:schemeClr val="accent6"/>
                </a:solidFill>
              </a:rPr>
              <a:t> (changes state)</a:t>
            </a:r>
          </a:p>
          <a:p>
            <a:pPr marL="0" indent="0" algn="ctr">
              <a:buNone/>
            </a:pPr>
            <a:endParaRPr lang="en-US" sz="4800" dirty="0">
              <a:solidFill>
                <a:srgbClr val="00B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AFA67-240C-1D49-9F77-472A023C30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562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AD46-42A7-B445-9264-D56E2CDA4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Tesla Battery Component 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DD7F60-305E-A242-A0EA-619078C12E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15152" y="1511783"/>
            <a:ext cx="4462670" cy="5123806"/>
          </a:xfrm>
        </p:spPr>
      </p:pic>
      <p:sp>
        <p:nvSpPr>
          <p:cNvPr id="9" name="Striped Right Arrow 8">
            <a:extLst>
              <a:ext uri="{FF2B5EF4-FFF2-40B4-BE49-F238E27FC236}">
                <a16:creationId xmlns:a16="http://schemas.microsoft.com/office/drawing/2014/main" id="{26487CAE-C398-364E-8F24-DA305EFAD6A0}"/>
              </a:ext>
            </a:extLst>
          </p:cNvPr>
          <p:cNvSpPr/>
          <p:nvPr/>
        </p:nvSpPr>
        <p:spPr>
          <a:xfrm>
            <a:off x="5495813" y="2807528"/>
            <a:ext cx="826750" cy="484632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F1E645B-6695-D541-9D6C-029D57865BA1}"/>
              </a:ext>
            </a:extLst>
          </p:cNvPr>
          <p:cNvSpPr/>
          <p:nvPr/>
        </p:nvSpPr>
        <p:spPr>
          <a:xfrm>
            <a:off x="12016292" y="3049844"/>
            <a:ext cx="2701412" cy="4078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1100" dirty="0">
                <a:highlight>
                  <a:srgbClr val="FFFF00"/>
                </a:highlight>
              </a:rPr>
              <a:t>stats()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1100" dirty="0">
                <a:highlight>
                  <a:srgbClr val="FFFF00"/>
                </a:highlight>
              </a:rPr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{"model":"60","miles":267},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{"model":"60D","miles":271},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{"model":"75","miles":323},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{"model":"75D","miles":332},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{"model":"90D","miles":365},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sz="1100" b="1" dirty="0">
                <a:highlight>
                  <a:srgbClr val="FFFF00"/>
                </a:highlight>
              </a:rPr>
              <a:t>{"model":"P100D","miles":409}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1100" dirty="0">
                <a:highlight>
                  <a:srgbClr val="FFFF00"/>
                </a:highlight>
              </a:rPr>
              <a:t>]</a:t>
            </a:r>
            <a:endParaRPr lang="en-US" sz="1100" dirty="0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11B8E7D8-963A-5F40-8CA6-ECC1C8CD9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0554" y="1036842"/>
            <a:ext cx="4751654" cy="5821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CD3E9-FA94-6B44-8169-92C6F7C2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Output stats()-function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206938-FBB2-784D-A5AB-221B66187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180975" indent="0">
              <a:spcBef>
                <a:spcPts val="2400"/>
              </a:spcBef>
              <a:buNone/>
            </a:pPr>
            <a:r>
              <a:rPr lang="en-US" sz="2400" dirty="0">
                <a:highlight>
                  <a:srgbClr val="FFFF00"/>
                </a:highlight>
              </a:rPr>
              <a:t>[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{"model":"60","miles":267},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{"model":"60D","miles":271},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{"model":"75","miles":323},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{"model":"75D","miles":332},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{"model":"90D","miles":365},</a:t>
            </a:r>
          </a:p>
          <a:p>
            <a:pPr marL="625475" lvl="1" indent="0">
              <a:spcBef>
                <a:spcPts val="2400"/>
              </a:spcBef>
              <a:buNone/>
            </a:pPr>
            <a:r>
              <a:rPr lang="en-US" b="1" dirty="0">
                <a:highlight>
                  <a:srgbClr val="FFFF00"/>
                </a:highlight>
              </a:rPr>
              <a:t>{"model":"P100D","miles":409}</a:t>
            </a:r>
          </a:p>
          <a:p>
            <a:pPr marL="180975" indent="0">
              <a:spcBef>
                <a:spcPts val="2400"/>
              </a:spcBef>
              <a:buNone/>
            </a:pPr>
            <a:r>
              <a:rPr lang="en-US" sz="2400" dirty="0">
                <a:highlight>
                  <a:srgbClr val="FFFF00"/>
                </a:highlight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08740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EA9C2-026A-7B4B-B394-C45E47AC1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7182C5-DD9F-DD47-B3D2-95119BAE6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68502" y="0"/>
            <a:ext cx="6608677" cy="681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76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D5B4-E277-AC49-9677-007CEB8CE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92D050"/>
                </a:solidFill>
              </a:rPr>
              <a:t>State of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D0451-D59C-4E40-A72D-C7C0533DF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" y="1825625"/>
            <a:ext cx="12192000" cy="4351338"/>
          </a:xfrm>
        </p:spPr>
        <p:txBody>
          <a:bodyPr>
            <a:normAutofit/>
          </a:bodyPr>
          <a:lstStyle/>
          <a:p>
            <a:endParaRPr lang="en-US" b="1" dirty="0">
              <a:solidFill>
                <a:srgbClr val="00B050"/>
              </a:solidFill>
            </a:endParaRPr>
          </a:p>
          <a:p>
            <a:r>
              <a:rPr lang="en-US" sz="3600" b="1" dirty="0">
                <a:solidFill>
                  <a:srgbClr val="00B050"/>
                </a:solidFill>
              </a:rPr>
              <a:t>stats()-function</a:t>
            </a:r>
            <a:r>
              <a:rPr lang="en-US" b="1" dirty="0">
                <a:solidFill>
                  <a:srgbClr val="00B050"/>
                </a:solidFill>
              </a:rPr>
              <a:t>: </a:t>
            </a:r>
            <a:r>
              <a:rPr lang="en-US" sz="3200" b="1" dirty="0"/>
              <a:t>calculating the maximum battery range per model</a:t>
            </a:r>
            <a:r>
              <a:rPr lang="en-US" dirty="0"/>
              <a:t>. This range is based on the user input (</a:t>
            </a:r>
            <a:r>
              <a:rPr lang="en-US" b="1" dirty="0" err="1"/>
              <a:t>wheelsize</a:t>
            </a:r>
            <a:r>
              <a:rPr lang="en-US" b="1" dirty="0"/>
              <a:t> – climate – speed - temp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sz="3600" b="1" dirty="0">
                <a:solidFill>
                  <a:schemeClr val="accent6"/>
                </a:solidFill>
              </a:rPr>
              <a:t>tesla (object)</a:t>
            </a:r>
            <a:r>
              <a:rPr lang="en-US" sz="3600" dirty="0">
                <a:solidFill>
                  <a:schemeClr val="accent6"/>
                </a:solidFill>
              </a:rPr>
              <a:t>:</a:t>
            </a:r>
            <a:r>
              <a:rPr lang="en-US" dirty="0"/>
              <a:t> Currently selected conditions (speed: 55, temperature: 20, climate: on, wheel: 19)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240B47-B62E-644F-9516-FDDA99194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2100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92AC-4408-E941-BE5A-AA7ED05F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5627F-FDAB-3044-8E9D-4DAD03441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00B050"/>
                </a:solidFill>
              </a:rPr>
              <a:t>Tesla Stats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F4AC0-67F7-8040-8D43-0A4878DE3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5086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5EB8-6C29-9F47-ACF4-C6F41811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79" y="447136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Passing props to child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EC7A5-5696-B841-BDE8-C6E2E30D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11" y="2177297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Use </a:t>
            </a:r>
            <a:r>
              <a:rPr lang="en-US" b="1" dirty="0">
                <a:highlight>
                  <a:srgbClr val="FFFF00"/>
                </a:highlight>
              </a:rPr>
              <a:t>v-bind</a:t>
            </a:r>
            <a:r>
              <a:rPr lang="en-US" dirty="0"/>
              <a:t> or </a:t>
            </a:r>
            <a:r>
              <a:rPr lang="en-US" b="1" dirty="0">
                <a:highlight>
                  <a:srgbClr val="FFFF00"/>
                </a:highlight>
              </a:rPr>
              <a:t>:</a:t>
            </a:r>
          </a:p>
          <a:p>
            <a:pPr marL="0" indent="0">
              <a:buNone/>
            </a:pPr>
            <a:r>
              <a:rPr lang="en-US" dirty="0"/>
              <a:t>to pass props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FF32ED-A767-5146-87C9-0C1FCAF163AC}"/>
              </a:ext>
            </a:extLst>
          </p:cNvPr>
          <p:cNvSpPr/>
          <p:nvPr/>
        </p:nvSpPr>
        <p:spPr>
          <a:xfrm>
            <a:off x="5081752" y="3544594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4F6D9-504B-954C-BB33-CB82E0F3EE23}"/>
              </a:ext>
            </a:extLst>
          </p:cNvPr>
          <p:cNvSpPr/>
          <p:nvPr/>
        </p:nvSpPr>
        <p:spPr>
          <a:xfrm>
            <a:off x="1690852" y="5395893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9C91A4-18B5-2F41-AF22-D7DFB05B7DE9}"/>
              </a:ext>
            </a:extLst>
          </p:cNvPr>
          <p:cNvSpPr/>
          <p:nvPr/>
        </p:nvSpPr>
        <p:spPr>
          <a:xfrm>
            <a:off x="3746609" y="5407471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7539D-B6B4-0A4C-B6C4-612D7AAC5127}"/>
              </a:ext>
            </a:extLst>
          </p:cNvPr>
          <p:cNvSpPr/>
          <p:nvPr/>
        </p:nvSpPr>
        <p:spPr>
          <a:xfrm>
            <a:off x="5734539" y="5407471"/>
            <a:ext cx="1470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9E806D-2D11-EC46-8B3A-13D3E8FC8837}"/>
              </a:ext>
            </a:extLst>
          </p:cNvPr>
          <p:cNvSpPr/>
          <p:nvPr/>
        </p:nvSpPr>
        <p:spPr>
          <a:xfrm>
            <a:off x="7836776" y="5407471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BD04E-AAD8-4947-BCF5-68075F9BFB40}"/>
              </a:ext>
            </a:extLst>
          </p:cNvPr>
          <p:cNvSpPr/>
          <p:nvPr/>
        </p:nvSpPr>
        <p:spPr>
          <a:xfrm>
            <a:off x="9901569" y="5395893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7F897F-CC2C-A54A-9465-CBD1976B32F4}"/>
              </a:ext>
            </a:extLst>
          </p:cNvPr>
          <p:cNvCxnSpPr>
            <a:cxnSpLocks/>
          </p:cNvCxnSpPr>
          <p:nvPr/>
        </p:nvCxnSpPr>
        <p:spPr>
          <a:xfrm flipH="1">
            <a:off x="2238704" y="4482150"/>
            <a:ext cx="3605048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8A04C-13D7-2444-A927-66B0363E599E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AFBA50-59B6-5846-AB73-DC4406CC8EAD}"/>
              </a:ext>
            </a:extLst>
          </p:cNvPr>
          <p:cNvCxnSpPr>
            <a:cxnSpLocks/>
          </p:cNvCxnSpPr>
          <p:nvPr/>
        </p:nvCxnSpPr>
        <p:spPr>
          <a:xfrm>
            <a:off x="6048376" y="4482150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998304-C08F-6647-A40A-CB5BB079487C}"/>
              </a:ext>
            </a:extLst>
          </p:cNvPr>
          <p:cNvCxnSpPr>
            <a:cxnSpLocks/>
          </p:cNvCxnSpPr>
          <p:nvPr/>
        </p:nvCxnSpPr>
        <p:spPr>
          <a:xfrm>
            <a:off x="5972668" y="4482150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0FEFAE-3766-684D-B456-DB7CD1E9B2B2}"/>
              </a:ext>
            </a:extLst>
          </p:cNvPr>
          <p:cNvCxnSpPr>
            <a:cxnSpLocks/>
          </p:cNvCxnSpPr>
          <p:nvPr/>
        </p:nvCxnSpPr>
        <p:spPr>
          <a:xfrm flipH="1">
            <a:off x="4376902" y="4486132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3470E50-1711-F64A-B79E-187A8C5740F1}"/>
              </a:ext>
            </a:extLst>
          </p:cNvPr>
          <p:cNvSpPr/>
          <p:nvPr/>
        </p:nvSpPr>
        <p:spPr>
          <a:xfrm>
            <a:off x="5050221" y="2257501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App.vue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237798-9C43-D643-A749-7A0B6BAC4257}"/>
              </a:ext>
            </a:extLst>
          </p:cNvPr>
          <p:cNvCxnSpPr>
            <a:cxnSpLocks/>
          </p:cNvCxnSpPr>
          <p:nvPr/>
        </p:nvCxnSpPr>
        <p:spPr>
          <a:xfrm>
            <a:off x="6106510" y="3171901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35E63D-439D-A24C-AF82-589EB575DDCD}"/>
              </a:ext>
            </a:extLst>
          </p:cNvPr>
          <p:cNvSpPr txBox="1"/>
          <p:nvPr/>
        </p:nvSpPr>
        <p:spPr>
          <a:xfrm>
            <a:off x="8144614" y="4569904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6325C5-9A5A-2D40-B6CB-D1D3C73AC631}"/>
              </a:ext>
            </a:extLst>
          </p:cNvPr>
          <p:cNvSpPr txBox="1"/>
          <p:nvPr/>
        </p:nvSpPr>
        <p:spPr>
          <a:xfrm>
            <a:off x="2988468" y="4631458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F70535-85B8-054A-B683-D52DE3C17689}"/>
              </a:ext>
            </a:extLst>
          </p:cNvPr>
          <p:cNvSpPr txBox="1"/>
          <p:nvPr/>
        </p:nvSpPr>
        <p:spPr>
          <a:xfrm>
            <a:off x="4134264" y="4631458"/>
            <a:ext cx="883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kumimoji="0" 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rops</a:t>
            </a:r>
            <a:endParaRPr kumimoji="0" lang="en-US" sz="1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:stats</a:t>
            </a:r>
            <a:endParaRPr kumimoji="0" lang="en-US" sz="1800" b="1" i="1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4CE815-2937-4746-B076-EDF58DF69251}"/>
              </a:ext>
            </a:extLst>
          </p:cNvPr>
          <p:cNvSpPr txBox="1"/>
          <p:nvPr/>
        </p:nvSpPr>
        <p:spPr>
          <a:xfrm>
            <a:off x="5420135" y="489464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BF50E-3FA0-DD4D-82DB-9AA3CF19327C}"/>
              </a:ext>
            </a:extLst>
          </p:cNvPr>
          <p:cNvSpPr txBox="1"/>
          <p:nvPr/>
        </p:nvSpPr>
        <p:spPr>
          <a:xfrm>
            <a:off x="6444649" y="47843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6C31A4B-9AED-294F-9F86-A9AFE2F60FD1}"/>
              </a:ext>
            </a:extLst>
          </p:cNvPr>
          <p:cNvSpPr/>
          <p:nvPr/>
        </p:nvSpPr>
        <p:spPr>
          <a:xfrm>
            <a:off x="5576550" y="1418345"/>
            <a:ext cx="1041625" cy="601129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Main.js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9320C000-9089-1941-AF96-E171EE2444B9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6037114" y="2019474"/>
            <a:ext cx="37866" cy="2380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71609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4119" y="178887"/>
            <a:ext cx="10938019" cy="6438482"/>
          </a:xfrm>
        </p:spPr>
      </p:pic>
    </p:spTree>
    <p:extLst>
      <p:ext uri="{BB962C8B-B14F-4D97-AF65-F5344CB8AC3E}">
        <p14:creationId xmlns:p14="http://schemas.microsoft.com/office/powerpoint/2010/main" val="3954449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FD8FA-4C52-B042-A7D4-01C42E478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444044-0063-0743-8FEE-279D452D7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Component tree </a:t>
            </a:r>
            <a:r>
              <a:rPr lang="en-US" b="1" dirty="0"/>
              <a:t>Building Tesla’s Battery Range Calculator 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Explain </a:t>
            </a:r>
            <a:r>
              <a:rPr lang="en-US" dirty="0" err="1"/>
              <a:t>Vue.js</a:t>
            </a: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Explain ReactJS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7EA4C6-33B9-3141-AB6D-4355DF8A9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3862" y="3917959"/>
            <a:ext cx="488960" cy="4889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BBAED8E-7CE5-5B47-B3CF-EBA979F0F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871" y="4762301"/>
            <a:ext cx="806942" cy="57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9813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ACDEB-FB28-CE4C-8EB8-C478BE7BF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Tesla Battery Component</a:t>
            </a:r>
            <a:br>
              <a:rPr lang="en-US" b="1" dirty="0"/>
            </a:br>
            <a:r>
              <a:rPr lang="en-US" b="1" dirty="0"/>
              <a:t>Passing props/data to </a:t>
            </a:r>
            <a:r>
              <a:rPr lang="en-US" b="1" i="1" dirty="0">
                <a:solidFill>
                  <a:srgbClr val="92D050"/>
                </a:solidFill>
              </a:rPr>
              <a:t>Tesla Stats Component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2E672A-8D93-E441-B385-FE479357DA6A}"/>
              </a:ext>
            </a:extLst>
          </p:cNvPr>
          <p:cNvSpPr txBox="1"/>
          <p:nvPr/>
        </p:nvSpPr>
        <p:spPr>
          <a:xfrm>
            <a:off x="9221002" y="1822791"/>
            <a:ext cx="318017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b="1" dirty="0">
                <a:highlight>
                  <a:srgbClr val="FFFF00"/>
                </a:highlight>
              </a:rPr>
              <a:t>:stats</a:t>
            </a:r>
            <a:r>
              <a:rPr lang="en-US" dirty="0"/>
              <a:t> = Array</a:t>
            </a:r>
          </a:p>
          <a:p>
            <a:endParaRPr lang="en-US" dirty="0"/>
          </a:p>
          <a:p>
            <a:r>
              <a:rPr lang="en-US" sz="1600" dirty="0"/>
              <a:t>[</a:t>
            </a:r>
          </a:p>
          <a:p>
            <a:pPr lvl="1"/>
            <a:r>
              <a:rPr lang="en-US" sz="1400" b="1" dirty="0"/>
              <a:t>{"model":"60","miles":267},</a:t>
            </a:r>
          </a:p>
          <a:p>
            <a:pPr lvl="1"/>
            <a:r>
              <a:rPr lang="en-US" sz="1400" b="1" dirty="0"/>
              <a:t>{"model":"60D","miles":271},</a:t>
            </a:r>
          </a:p>
          <a:p>
            <a:pPr lvl="1"/>
            <a:r>
              <a:rPr lang="en-US" sz="1400" b="1" dirty="0"/>
              <a:t>{"model":"75","miles":323},</a:t>
            </a:r>
          </a:p>
          <a:p>
            <a:pPr lvl="1"/>
            <a:r>
              <a:rPr lang="en-US" sz="1400" b="1" dirty="0"/>
              <a:t>{"model":"75D","miles":332},</a:t>
            </a:r>
          </a:p>
          <a:p>
            <a:pPr lvl="1"/>
            <a:r>
              <a:rPr lang="en-US" sz="1400" b="1" dirty="0"/>
              <a:t>{"model":"90D","miles":365},</a:t>
            </a:r>
          </a:p>
          <a:p>
            <a:pPr lvl="1"/>
            <a:r>
              <a:rPr lang="en-US" sz="1400" b="1" dirty="0"/>
              <a:t>{"model":"P100D","miles":409}</a:t>
            </a:r>
          </a:p>
          <a:p>
            <a:r>
              <a:rPr lang="en-US" sz="1600" dirty="0"/>
              <a:t>]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Content Placeholder 24">
            <a:extLst>
              <a:ext uri="{FF2B5EF4-FFF2-40B4-BE49-F238E27FC236}">
                <a16:creationId xmlns:a16="http://schemas.microsoft.com/office/drawing/2014/main" id="{4AB16A1B-AF6B-884D-97A3-B2386F371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7500"/>
            <a:ext cx="8802413" cy="7758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200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B2848-BC65-244E-A3CE-44CC184CB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Receiving data in </a:t>
            </a:r>
            <a:r>
              <a:rPr lang="en-US" b="1" i="1" dirty="0">
                <a:solidFill>
                  <a:srgbClr val="00B050"/>
                </a:solidFill>
              </a:rPr>
              <a:t>Tesla Stats Component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DEFA9B-8B5E-2B44-BD25-E30F2AC298DC}"/>
              </a:ext>
            </a:extLst>
          </p:cNvPr>
          <p:cNvSpPr txBox="1"/>
          <p:nvPr/>
        </p:nvSpPr>
        <p:spPr>
          <a:xfrm>
            <a:off x="9591260" y="2229679"/>
            <a:ext cx="26007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00FF00"/>
                </a:highlight>
              </a:rPr>
              <a:t>v-for</a:t>
            </a:r>
            <a:r>
              <a:rPr lang="en-US" b="1" dirty="0"/>
              <a:t>=“stat in </a:t>
            </a:r>
            <a:r>
              <a:rPr lang="en-US" b="1" dirty="0">
                <a:highlight>
                  <a:srgbClr val="FFFF00"/>
                </a:highlight>
              </a:rPr>
              <a:t>stats</a:t>
            </a:r>
            <a:r>
              <a:rPr lang="en-US" b="1" dirty="0"/>
              <a:t>”  </a:t>
            </a:r>
            <a:r>
              <a:rPr lang="en-US" b="1" dirty="0">
                <a:highlight>
                  <a:srgbClr val="FFFF00"/>
                </a:highlight>
              </a:rPr>
              <a:t>:key</a:t>
            </a:r>
          </a:p>
          <a:p>
            <a:endParaRPr lang="en-US" dirty="0"/>
          </a:p>
          <a:p>
            <a:endParaRPr lang="en-US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>
                <a:highlight>
                  <a:srgbClr val="FFFF00"/>
                </a:highlight>
              </a:rPr>
              <a:t>stats</a:t>
            </a:r>
            <a:r>
              <a:rPr lang="en-US" b="1" dirty="0"/>
              <a:t> </a:t>
            </a:r>
            <a:r>
              <a:rPr lang="en-US" dirty="0"/>
              <a:t>(type: Array)</a:t>
            </a:r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A0969ABB-8396-5140-9B1A-925FAF516B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41639" y="1838325"/>
            <a:ext cx="7720016" cy="4654550"/>
          </a:xfrm>
        </p:spPr>
      </p:pic>
    </p:spTree>
    <p:extLst>
      <p:ext uri="{BB962C8B-B14F-4D97-AF65-F5344CB8AC3E}">
        <p14:creationId xmlns:p14="http://schemas.microsoft.com/office/powerpoint/2010/main" val="3718050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25D6-148A-7045-A4DF-752C616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Components are like JavaScript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98243-750B-1F4E-BD6D-6FB82883E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7200" b="1" i="1" dirty="0" err="1">
                <a:solidFill>
                  <a:srgbClr val="00B050"/>
                </a:solidFill>
              </a:rPr>
              <a:t>fn</a:t>
            </a:r>
            <a:r>
              <a:rPr lang="en-US" sz="7200" b="1" i="1" dirty="0">
                <a:solidFill>
                  <a:srgbClr val="00B050"/>
                </a:solidFill>
              </a:rPr>
              <a:t>(d) = V</a:t>
            </a:r>
            <a:endParaRPr lang="en-US" sz="7200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0859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202EC-1FCB-5648-B64E-795682855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5FDAC-703A-CE48-8FD4-8568DD88A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5400" b="1" dirty="0">
                <a:solidFill>
                  <a:srgbClr val="00B050"/>
                </a:solidFill>
              </a:rPr>
              <a:t>v-model</a:t>
            </a:r>
          </a:p>
          <a:p>
            <a:pPr marL="0" indent="0" algn="ctr">
              <a:buNone/>
            </a:pPr>
            <a:endParaRPr lang="en-US" b="1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b="1" dirty="0">
                <a:solidFill>
                  <a:srgbClr val="00B050"/>
                </a:solidFill>
              </a:rPr>
              <a:t>2-way databinding</a:t>
            </a:r>
          </a:p>
        </p:txBody>
      </p:sp>
    </p:spTree>
    <p:extLst>
      <p:ext uri="{BB962C8B-B14F-4D97-AF65-F5344CB8AC3E}">
        <p14:creationId xmlns:p14="http://schemas.microsoft.com/office/powerpoint/2010/main" val="18408469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A5EB8-6C29-9F47-ACF4-C6F41811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711" y="511216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2-way databinding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EC7A5-5696-B841-BDE8-C6E2E30D4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711" y="2177297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FF32ED-A767-5146-87C9-0C1FCAF163AC}"/>
              </a:ext>
            </a:extLst>
          </p:cNvPr>
          <p:cNvSpPr/>
          <p:nvPr/>
        </p:nvSpPr>
        <p:spPr>
          <a:xfrm>
            <a:off x="5081752" y="2956760"/>
            <a:ext cx="2049517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TeslaBattery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14F6D9-504B-954C-BB33-CB82E0F3EE23}"/>
              </a:ext>
            </a:extLst>
          </p:cNvPr>
          <p:cNvSpPr/>
          <p:nvPr/>
        </p:nvSpPr>
        <p:spPr>
          <a:xfrm>
            <a:off x="1690852" y="4808059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TeslaCar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A9C91A4-18B5-2F41-AF22-D7DFB05B7DE9}"/>
              </a:ext>
            </a:extLst>
          </p:cNvPr>
          <p:cNvSpPr/>
          <p:nvPr/>
        </p:nvSpPr>
        <p:spPr>
          <a:xfrm>
            <a:off x="3746609" y="4819637"/>
            <a:ext cx="1313793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TeslaStats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67539D-B6B4-0A4C-B6C4-612D7AAC5127}"/>
              </a:ext>
            </a:extLst>
          </p:cNvPr>
          <p:cNvSpPr/>
          <p:nvPr/>
        </p:nvSpPr>
        <p:spPr>
          <a:xfrm>
            <a:off x="5734539" y="4819637"/>
            <a:ext cx="1470793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highlight>
                  <a:srgbClr val="FFFF00"/>
                </a:highlight>
                <a:uLnTx/>
                <a:uFillTx/>
                <a:latin typeface="Calibri" panose="020F0502020204030204"/>
                <a:ea typeface="+mn-ea"/>
                <a:cs typeface="+mn-cs"/>
              </a:rPr>
              <a:t>TeslaCounter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9E806D-2D11-EC46-8B3A-13D3E8FC8837}"/>
              </a:ext>
            </a:extLst>
          </p:cNvPr>
          <p:cNvSpPr/>
          <p:nvPr/>
        </p:nvSpPr>
        <p:spPr>
          <a:xfrm>
            <a:off x="7836776" y="4819637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TeslaClimate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6BD04E-AAD8-4947-BCF5-68075F9BFB40}"/>
              </a:ext>
            </a:extLst>
          </p:cNvPr>
          <p:cNvSpPr/>
          <p:nvPr/>
        </p:nvSpPr>
        <p:spPr>
          <a:xfrm>
            <a:off x="9901569" y="4808059"/>
            <a:ext cx="1433349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TeslaWheels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27F897F-CC2C-A54A-9465-CBD1976B32F4}"/>
              </a:ext>
            </a:extLst>
          </p:cNvPr>
          <p:cNvCxnSpPr>
            <a:cxnSpLocks/>
          </p:cNvCxnSpPr>
          <p:nvPr/>
        </p:nvCxnSpPr>
        <p:spPr>
          <a:xfrm flipH="1">
            <a:off x="2238704" y="3894316"/>
            <a:ext cx="3605048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188A04C-13D7-2444-A927-66B0363E599E}"/>
              </a:ext>
            </a:extLst>
          </p:cNvPr>
          <p:cNvCxnSpPr>
            <a:cxnSpLocks/>
          </p:cNvCxnSpPr>
          <p:nvPr/>
        </p:nvCxnSpPr>
        <p:spPr>
          <a:xfrm>
            <a:off x="6048376" y="3894316"/>
            <a:ext cx="4588094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AFBA50-59B6-5846-AB73-DC4406CC8EAD}"/>
              </a:ext>
            </a:extLst>
          </p:cNvPr>
          <p:cNvCxnSpPr>
            <a:cxnSpLocks/>
          </p:cNvCxnSpPr>
          <p:nvPr/>
        </p:nvCxnSpPr>
        <p:spPr>
          <a:xfrm>
            <a:off x="6048376" y="3894316"/>
            <a:ext cx="2496535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DB998304-C08F-6647-A40A-CB5BB079487C}"/>
              </a:ext>
            </a:extLst>
          </p:cNvPr>
          <p:cNvCxnSpPr>
            <a:cxnSpLocks/>
          </p:cNvCxnSpPr>
          <p:nvPr/>
        </p:nvCxnSpPr>
        <p:spPr>
          <a:xfrm>
            <a:off x="5972668" y="3894316"/>
            <a:ext cx="375581" cy="913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10FEFAE-3766-684D-B456-DB7CD1E9B2B2}"/>
              </a:ext>
            </a:extLst>
          </p:cNvPr>
          <p:cNvCxnSpPr>
            <a:cxnSpLocks/>
          </p:cNvCxnSpPr>
          <p:nvPr/>
        </p:nvCxnSpPr>
        <p:spPr>
          <a:xfrm flipH="1">
            <a:off x="4376902" y="3898298"/>
            <a:ext cx="1542558" cy="9213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63470E50-1711-F64A-B79E-187A8C5740F1}"/>
              </a:ext>
            </a:extLst>
          </p:cNvPr>
          <p:cNvSpPr/>
          <p:nvPr/>
        </p:nvSpPr>
        <p:spPr>
          <a:xfrm>
            <a:off x="5050221" y="1669667"/>
            <a:ext cx="2049517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App.vue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38237798-9C43-D643-A749-7A0B6BAC4257}"/>
              </a:ext>
            </a:extLst>
          </p:cNvPr>
          <p:cNvCxnSpPr>
            <a:cxnSpLocks/>
          </p:cNvCxnSpPr>
          <p:nvPr/>
        </p:nvCxnSpPr>
        <p:spPr>
          <a:xfrm>
            <a:off x="6106510" y="2584067"/>
            <a:ext cx="0" cy="3989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2DB9F63-7BCC-E148-A2AA-69EC9BF64762}"/>
              </a:ext>
            </a:extLst>
          </p:cNvPr>
          <p:cNvSpPr/>
          <p:nvPr/>
        </p:nvSpPr>
        <p:spPr>
          <a:xfrm>
            <a:off x="2721850" y="2974127"/>
            <a:ext cx="2049517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TeslaHeader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A9EB9DB-6E35-0046-8253-09BC1649B766}"/>
              </a:ext>
            </a:extLst>
          </p:cNvPr>
          <p:cNvCxnSpPr>
            <a:cxnSpLocks/>
          </p:cNvCxnSpPr>
          <p:nvPr/>
        </p:nvCxnSpPr>
        <p:spPr>
          <a:xfrm flipH="1">
            <a:off x="3746608" y="2584067"/>
            <a:ext cx="2328371" cy="372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835E63D-439D-A24C-AF82-589EB575DDCD}"/>
              </a:ext>
            </a:extLst>
          </p:cNvPr>
          <p:cNvSpPr txBox="1"/>
          <p:nvPr/>
        </p:nvSpPr>
        <p:spPr>
          <a:xfrm>
            <a:off x="8144614" y="3982070"/>
            <a:ext cx="817671" cy="376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E49EB2A-8A5F-F94E-BFB9-B203A111149D}"/>
              </a:ext>
            </a:extLst>
          </p:cNvPr>
          <p:cNvSpPr txBox="1"/>
          <p:nvPr/>
        </p:nvSpPr>
        <p:spPr>
          <a:xfrm>
            <a:off x="3401042" y="2314227"/>
            <a:ext cx="1248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kumimoji="0" 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rops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6325C5-9A5A-2D40-B6CB-D1D3C73AC631}"/>
              </a:ext>
            </a:extLst>
          </p:cNvPr>
          <p:cNvSpPr txBox="1"/>
          <p:nvPr/>
        </p:nvSpPr>
        <p:spPr>
          <a:xfrm>
            <a:off x="2988468" y="4043624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F70535-85B8-054A-B683-D52DE3C17689}"/>
              </a:ext>
            </a:extLst>
          </p:cNvPr>
          <p:cNvSpPr txBox="1"/>
          <p:nvPr/>
        </p:nvSpPr>
        <p:spPr>
          <a:xfrm>
            <a:off x="4229758" y="4196490"/>
            <a:ext cx="787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props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74CE815-2937-4746-B076-EDF58DF69251}"/>
              </a:ext>
            </a:extLst>
          </p:cNvPr>
          <p:cNvSpPr txBox="1"/>
          <p:nvPr/>
        </p:nvSpPr>
        <p:spPr>
          <a:xfrm>
            <a:off x="5481147" y="4158063"/>
            <a:ext cx="9428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prstClr val="black"/>
                </a:solidFill>
                <a:latin typeface="Calibri" panose="020F0502020204030204"/>
              </a:rPr>
              <a:t>p</a:t>
            </a:r>
            <a:r>
              <a:rPr kumimoji="0" lang="en-US" sz="1800" b="1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rops</a:t>
            </a:r>
            <a:endParaRPr kumimoji="0" lang="en-US" sz="18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/>
              </a:rPr>
              <a:t>:speed</a:t>
            </a:r>
            <a:endParaRPr kumimoji="0" lang="en-US" sz="1800" b="1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highlight>
                <a:srgbClr val="FFFF00"/>
              </a:highlight>
              <a:uLnTx/>
              <a:uFillTx/>
              <a:latin typeface="Calibri" panose="020F050202020403020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67BF50E-3FA0-DD4D-82DB-9AA3CF19327C}"/>
              </a:ext>
            </a:extLst>
          </p:cNvPr>
          <p:cNvSpPr txBox="1"/>
          <p:nvPr/>
        </p:nvSpPr>
        <p:spPr>
          <a:xfrm>
            <a:off x="6480446" y="4123969"/>
            <a:ext cx="924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i="1" dirty="0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$emit</a:t>
            </a:r>
            <a:endParaRPr lang="en-US" b="1" i="1" dirty="0">
              <a:highlight>
                <a:srgbClr val="FFFF00"/>
              </a:highlight>
              <a:latin typeface="Calibri" panose="020F0502020204030204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</a:rPr>
              <a:t>speed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1D68176-2088-5E44-909C-68DBBF4CDFD3}"/>
              </a:ext>
            </a:extLst>
          </p:cNvPr>
          <p:cNvCxnSpPr>
            <a:cxnSpLocks/>
          </p:cNvCxnSpPr>
          <p:nvPr/>
        </p:nvCxnSpPr>
        <p:spPr>
          <a:xfrm flipH="1" flipV="1">
            <a:off x="6260880" y="3871160"/>
            <a:ext cx="322290" cy="8759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4347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4CB02-A0B5-DF47-92F2-1F504A6A8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v-model </a:t>
            </a:r>
            <a:r>
              <a:rPr lang="en-US" b="1" dirty="0"/>
              <a:t>(</a:t>
            </a:r>
            <a:r>
              <a:rPr lang="en-US" b="1" dirty="0">
                <a:solidFill>
                  <a:srgbClr val="92D050"/>
                </a:solidFill>
              </a:rPr>
              <a:t>2-way databinding</a:t>
            </a:r>
            <a:r>
              <a:rPr lang="en-US" b="1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7EC1E-3D16-E74D-ADFE-B197E3A57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Components compatible with </a:t>
            </a:r>
            <a:r>
              <a:rPr lang="en-US" b="1" i="1" dirty="0">
                <a:solidFill>
                  <a:srgbClr val="00B050"/>
                </a:solidFill>
              </a:rPr>
              <a:t>v-model</a:t>
            </a:r>
            <a:r>
              <a:rPr lang="en-US" dirty="0"/>
              <a:t>:</a:t>
            </a:r>
          </a:p>
          <a:p>
            <a:pPr marL="0" indent="0" algn="ctr">
              <a:buNone/>
            </a:pPr>
            <a:endParaRPr lang="en-US" dirty="0"/>
          </a:p>
          <a:p>
            <a:pPr algn="ctr"/>
            <a:r>
              <a:rPr lang="en-US" dirty="0"/>
              <a:t>accept a </a:t>
            </a:r>
            <a:r>
              <a:rPr lang="en-US" b="1" dirty="0">
                <a:highlight>
                  <a:srgbClr val="FFFF00"/>
                </a:highlight>
              </a:rPr>
              <a:t>:</a:t>
            </a:r>
            <a:r>
              <a:rPr lang="en-US" b="1" dirty="0" err="1">
                <a:highlight>
                  <a:srgbClr val="FFFF00"/>
                </a:highlight>
              </a:rPr>
              <a:t>modelValue</a:t>
            </a:r>
            <a:r>
              <a:rPr lang="en-US" b="1" dirty="0">
                <a:highlight>
                  <a:srgbClr val="FFFF00"/>
                </a:highlight>
              </a:rPr>
              <a:t> </a:t>
            </a:r>
            <a:r>
              <a:rPr lang="en-US" dirty="0"/>
              <a:t>property </a:t>
            </a:r>
          </a:p>
          <a:p>
            <a:pPr marL="514350" indent="-514350" algn="ctr">
              <a:buFont typeface="+mj-lt"/>
              <a:buAutoNum type="arabicPeriod"/>
            </a:pPr>
            <a:endParaRPr lang="en-US" dirty="0"/>
          </a:p>
          <a:p>
            <a:pPr algn="ctr"/>
            <a:r>
              <a:rPr lang="en-US" dirty="0">
                <a:highlight>
                  <a:srgbClr val="FFFF00"/>
                </a:highlight>
              </a:rPr>
              <a:t>emit</a:t>
            </a:r>
            <a:r>
              <a:rPr lang="en-US" dirty="0"/>
              <a:t> an </a:t>
            </a:r>
            <a:r>
              <a:rPr lang="en-US" b="1" dirty="0"/>
              <a:t>@</a:t>
            </a:r>
            <a:r>
              <a:rPr lang="en-US" b="1" dirty="0" err="1"/>
              <a:t>update:modelValue</a:t>
            </a:r>
            <a:r>
              <a:rPr lang="en-US" dirty="0"/>
              <a:t> </a:t>
            </a:r>
            <a:r>
              <a:rPr lang="en-US" dirty="0">
                <a:highlight>
                  <a:srgbClr val="FFFF00"/>
                </a:highlight>
              </a:rPr>
              <a:t>event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5976F4-E7F5-E64B-AABD-25837BB05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5629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592AC-4408-E941-BE5A-AA7ED05FD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5627F-FDAB-3044-8E9D-4DAD03441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00B050"/>
                </a:solidFill>
              </a:rPr>
              <a:t>Tesla Counter Component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9F4AC0-67F7-8040-8D43-0A4878DE3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369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080A9-72AF-8645-B5BC-87B156BCC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v-model </a:t>
            </a:r>
            <a:br>
              <a:rPr lang="en-US" b="1" dirty="0">
                <a:solidFill>
                  <a:srgbClr val="00B050"/>
                </a:solidFill>
              </a:rPr>
            </a:br>
            <a:r>
              <a:rPr lang="en-US" b="1" dirty="0">
                <a:solidFill>
                  <a:srgbClr val="00B050"/>
                </a:solidFill>
              </a:rPr>
              <a:t>Tesla Battery to Tesla Counter</a:t>
            </a:r>
            <a:endParaRPr lang="en-US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023D675-B0DA-B845-8EA5-9282E5347F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8729" y="1582371"/>
            <a:ext cx="5362223" cy="5275629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67F94DD-D068-8D40-9A9C-E253B6100A3B}"/>
              </a:ext>
            </a:extLst>
          </p:cNvPr>
          <p:cNvSpPr txBox="1"/>
          <p:nvPr/>
        </p:nvSpPr>
        <p:spPr>
          <a:xfrm flipH="1">
            <a:off x="8388626" y="2484783"/>
            <a:ext cx="2633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ighlight>
                  <a:srgbClr val="FFFF00"/>
                </a:highlight>
              </a:rPr>
              <a:t>v-model</a:t>
            </a:r>
            <a:r>
              <a:rPr lang="en-US" b="1" dirty="0"/>
              <a:t>=“</a:t>
            </a:r>
            <a:r>
              <a:rPr lang="en-US" b="1" dirty="0" err="1"/>
              <a:t>tesla.speed</a:t>
            </a:r>
            <a:r>
              <a:rPr lang="en-US" b="1" dirty="0"/>
              <a:t>”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E0AA7C-FFCF-8242-B537-0AABADDD0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685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6EBB1-815C-184F-854D-BD1CEDD3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v-model</a:t>
            </a:r>
            <a:r>
              <a:rPr lang="en-US" b="1" dirty="0"/>
              <a:t> in </a:t>
            </a:r>
            <a:r>
              <a:rPr lang="en-US" b="1" i="1" dirty="0">
                <a:solidFill>
                  <a:srgbClr val="92D050"/>
                </a:solidFill>
              </a:rPr>
              <a:t>Tesla Counter Component </a:t>
            </a:r>
            <a:endParaRPr lang="en-US" i="1" dirty="0">
              <a:solidFill>
                <a:srgbClr val="92D05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258922-1788-F84C-9A26-6A9EB6AC40AC}"/>
              </a:ext>
            </a:extLst>
          </p:cNvPr>
          <p:cNvSpPr txBox="1"/>
          <p:nvPr/>
        </p:nvSpPr>
        <p:spPr>
          <a:xfrm>
            <a:off x="7398578" y="1618052"/>
            <a:ext cx="495244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/>
          </a:p>
          <a:p>
            <a:endParaRPr lang="en-US" b="1" dirty="0"/>
          </a:p>
          <a:p>
            <a:r>
              <a:rPr lang="en-US" b="1" dirty="0">
                <a:solidFill>
                  <a:srgbClr val="00B050"/>
                </a:solidFill>
                <a:highlight>
                  <a:srgbClr val="FFFF00"/>
                </a:highlight>
              </a:rPr>
              <a:t>@click </a:t>
            </a:r>
            <a:r>
              <a:rPr lang="en-US" b="1" dirty="0"/>
              <a:t>=“increment”</a:t>
            </a:r>
          </a:p>
          <a:p>
            <a:endParaRPr lang="en-US" b="1" dirty="0"/>
          </a:p>
          <a:p>
            <a:endParaRPr lang="en-US" b="1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>
                <a:highlight>
                  <a:srgbClr val="FFFF00"/>
                </a:highlight>
              </a:rPr>
              <a:t>prop: </a:t>
            </a:r>
            <a:r>
              <a:rPr lang="en-US" b="1" dirty="0" err="1">
                <a:solidFill>
                  <a:srgbClr val="00B050"/>
                </a:solidFill>
                <a:highlight>
                  <a:srgbClr val="FFFF00"/>
                </a:highlight>
              </a:rPr>
              <a:t>modelValue</a:t>
            </a:r>
            <a:endParaRPr lang="en-US" b="1" dirty="0">
              <a:solidFill>
                <a:srgbClr val="00B050"/>
              </a:solidFill>
              <a:highlight>
                <a:srgbClr val="FFFF00"/>
              </a:highlight>
            </a:endParaRPr>
          </a:p>
          <a:p>
            <a:endParaRPr lang="en-US" b="1" dirty="0"/>
          </a:p>
          <a:p>
            <a:endParaRPr lang="en-US" b="1" dirty="0"/>
          </a:p>
          <a:p>
            <a:endParaRPr lang="en-US" b="1" dirty="0">
              <a:highlight>
                <a:srgbClr val="FFFF00"/>
              </a:highlight>
            </a:endParaRPr>
          </a:p>
          <a:p>
            <a:r>
              <a:rPr lang="en-US" b="1" dirty="0" err="1">
                <a:highlight>
                  <a:srgbClr val="FFFF00"/>
                </a:highlight>
              </a:rPr>
              <a:t>this.$emit</a:t>
            </a:r>
            <a:r>
              <a:rPr lang="en-US" dirty="0"/>
              <a:t>(</a:t>
            </a:r>
            <a:r>
              <a:rPr lang="en-US" dirty="0">
                <a:solidFill>
                  <a:srgbClr val="FF0000"/>
                </a:solidFill>
              </a:rPr>
              <a:t>‘</a:t>
            </a:r>
            <a:r>
              <a:rPr lang="en-US" dirty="0" err="1">
                <a:solidFill>
                  <a:srgbClr val="FF0000"/>
                </a:solidFill>
              </a:rPr>
              <a:t>update:modelValue</a:t>
            </a:r>
            <a:r>
              <a:rPr lang="en-US" dirty="0">
                <a:solidFill>
                  <a:srgbClr val="FF0000"/>
                </a:solidFill>
              </a:rPr>
              <a:t>’</a:t>
            </a:r>
            <a:r>
              <a:rPr lang="en-US" dirty="0"/>
              <a:t>, </a:t>
            </a:r>
            <a:r>
              <a:rPr lang="en-US" dirty="0" err="1">
                <a:solidFill>
                  <a:srgbClr val="00B050"/>
                </a:solidFill>
                <a:highlight>
                  <a:srgbClr val="FFFF00"/>
                </a:highlight>
              </a:rPr>
              <a:t>this.</a:t>
            </a:r>
            <a:r>
              <a:rPr lang="en-US" b="1" dirty="0" err="1">
                <a:solidFill>
                  <a:srgbClr val="00B050"/>
                </a:solidFill>
                <a:highlight>
                  <a:srgbClr val="FFFF00"/>
                </a:highlight>
              </a:rPr>
              <a:t>modelValue</a:t>
            </a:r>
            <a:r>
              <a:rPr lang="en-US" dirty="0"/>
              <a:t>)</a:t>
            </a:r>
          </a:p>
          <a:p>
            <a:endParaRPr lang="en-US" b="1" dirty="0"/>
          </a:p>
        </p:txBody>
      </p:sp>
      <p:pic>
        <p:nvPicPr>
          <p:cNvPr id="8" name="Content Placeholder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E4A1F9C-411C-7D45-AB94-69B9F003D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66405" y="1285884"/>
            <a:ext cx="5632173" cy="5665287"/>
          </a:xfrm>
        </p:spPr>
      </p:pic>
    </p:spTree>
    <p:extLst>
      <p:ext uri="{BB962C8B-B14F-4D97-AF65-F5344CB8AC3E}">
        <p14:creationId xmlns:p14="http://schemas.microsoft.com/office/powerpoint/2010/main" val="14100321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161FA-C5F9-984D-97C7-49893022C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b="1" dirty="0"/>
              <a:t>Composition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65E6-7510-B041-A89C-F3E2E9AE6A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NL" sz="4400" b="1" dirty="0">
                <a:solidFill>
                  <a:srgbClr val="00B050"/>
                </a:solidFill>
              </a:rPr>
              <a:t>What and Why?</a:t>
            </a:r>
          </a:p>
          <a:p>
            <a:pPr marL="0" indent="0" algn="ctr">
              <a:buNone/>
            </a:pPr>
            <a:endParaRPr lang="en-NL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00B050"/>
                </a:solidFill>
              </a:rPr>
              <a:t>The organization of component logic.</a:t>
            </a:r>
          </a:p>
          <a:p>
            <a:pPr marL="0" indent="0" algn="ctr">
              <a:buNone/>
            </a:pPr>
            <a:endParaRPr lang="en-US" dirty="0">
              <a:solidFill>
                <a:srgbClr val="00B050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00B050"/>
                </a:solidFill>
              </a:rPr>
              <a:t>Reuse logic</a:t>
            </a:r>
          </a:p>
          <a:p>
            <a:pPr marL="0" indent="0" algn="ctr">
              <a:buNone/>
            </a:pPr>
            <a:endParaRPr lang="en-NL" dirty="0">
              <a:solidFill>
                <a:srgbClr val="00B050"/>
              </a:solidFill>
            </a:endParaRP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23545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BEFEF-CEE0-8648-A2E5-20556F928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7881"/>
            <a:ext cx="9144000" cy="2387600"/>
          </a:xfrm>
        </p:spPr>
        <p:txBody>
          <a:bodyPr>
            <a:normAutofit/>
          </a:bodyPr>
          <a:lstStyle/>
          <a:p>
            <a:r>
              <a:rPr lang="en-US" b="1" dirty="0"/>
              <a:t>Building Tesla’s Battery Range Calculator with </a:t>
            </a:r>
            <a:r>
              <a:rPr lang="en-US" b="1" dirty="0" err="1"/>
              <a:t>Vue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9CB7B7-53AA-074A-8D67-2C1C4A088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0" y="3342012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5788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161FA-C5F9-984D-97C7-49893022C0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NL" b="1" dirty="0"/>
              <a:t>Composition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65E6-7510-B041-A89C-F3E2E9AE6A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455" y="1825625"/>
            <a:ext cx="11949192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NL" sz="4400" b="1" dirty="0">
                <a:solidFill>
                  <a:srgbClr val="00B050"/>
                </a:solidFill>
              </a:rPr>
              <a:t>How?</a:t>
            </a:r>
          </a:p>
          <a:p>
            <a:endParaRPr lang="en-NL" dirty="0"/>
          </a:p>
          <a:p>
            <a:r>
              <a:rPr lang="en-US" dirty="0"/>
              <a:t>Create a </a:t>
            </a:r>
            <a:r>
              <a:rPr lang="en-US" dirty="0" err="1"/>
              <a:t>javascript</a:t>
            </a:r>
            <a:r>
              <a:rPr lang="en-US" dirty="0"/>
              <a:t> file, referred to as a </a:t>
            </a:r>
            <a:r>
              <a:rPr lang="en-US" dirty="0">
                <a:solidFill>
                  <a:srgbClr val="00B050"/>
                </a:solidFill>
              </a:rPr>
              <a:t>composable which contains functions </a:t>
            </a:r>
          </a:p>
          <a:p>
            <a:endParaRPr lang="en-US" dirty="0"/>
          </a:p>
          <a:p>
            <a:r>
              <a:rPr lang="en-US" dirty="0">
                <a:solidFill>
                  <a:srgbClr val="00B050"/>
                </a:solidFill>
              </a:rPr>
              <a:t>Import the composable </a:t>
            </a:r>
            <a:r>
              <a:rPr lang="en-US" dirty="0"/>
              <a:t>into a component and add a </a:t>
            </a:r>
            <a:r>
              <a:rPr lang="en-US" dirty="0">
                <a:solidFill>
                  <a:srgbClr val="00B050"/>
                </a:solidFill>
              </a:rPr>
              <a:t>setup() </a:t>
            </a:r>
            <a:r>
              <a:rPr lang="en-US" dirty="0"/>
              <a:t>method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708580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F2E60-9B4A-B541-B4E7-F4EE7194C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i="1" dirty="0">
                <a:solidFill>
                  <a:srgbClr val="00B050"/>
                </a:solidFill>
              </a:rPr>
              <a:t>Tesla Stats Component - Old</a:t>
            </a:r>
            <a:endParaRPr lang="en-NL" b="1" dirty="0">
              <a:solidFill>
                <a:srgbClr val="00B050"/>
              </a:solidFill>
            </a:endParaRPr>
          </a:p>
        </p:txBody>
      </p:sp>
      <p:pic>
        <p:nvPicPr>
          <p:cNvPr id="4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E697CB10-45EF-DF49-89BE-559F94987B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445" y="1825625"/>
            <a:ext cx="7217110" cy="4351338"/>
          </a:xfrm>
        </p:spPr>
      </p:pic>
    </p:spTree>
    <p:extLst>
      <p:ext uri="{BB962C8B-B14F-4D97-AF65-F5344CB8AC3E}">
        <p14:creationId xmlns:p14="http://schemas.microsoft.com/office/powerpoint/2010/main" val="9751760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F05FE-81ED-6A4B-B2AA-3F57A1FA9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Create a </a:t>
            </a:r>
            <a:r>
              <a:rPr lang="en-US" b="1" dirty="0" err="1">
                <a:solidFill>
                  <a:srgbClr val="00B050"/>
                </a:solidFill>
              </a:rPr>
              <a:t>javascript</a:t>
            </a:r>
            <a:r>
              <a:rPr lang="en-US" b="1" dirty="0">
                <a:solidFill>
                  <a:srgbClr val="00B050"/>
                </a:solidFill>
              </a:rPr>
              <a:t> file = Composable</a:t>
            </a:r>
            <a:endParaRPr lang="en-NL" b="1" dirty="0">
              <a:solidFill>
                <a:srgbClr val="00B050"/>
              </a:solidFill>
            </a:endParaRPr>
          </a:p>
        </p:txBody>
      </p:sp>
      <p:pic>
        <p:nvPicPr>
          <p:cNvPr id="7" name="Content Placeholder 6" descr="Text&#10;&#10;Description automatically generated">
            <a:extLst>
              <a:ext uri="{FF2B5EF4-FFF2-40B4-BE49-F238E27FC236}">
                <a16:creationId xmlns:a16="http://schemas.microsoft.com/office/drawing/2014/main" id="{3C41A07D-F43A-424D-B06E-12E96F3D1F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6050" y="2318544"/>
            <a:ext cx="4279900" cy="336550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CCFEAA-D791-4649-BF1F-007B77415219}"/>
              </a:ext>
            </a:extLst>
          </p:cNvPr>
          <p:cNvSpPr txBox="1"/>
          <p:nvPr/>
        </p:nvSpPr>
        <p:spPr>
          <a:xfrm>
            <a:off x="2417736" y="2133878"/>
            <a:ext cx="17668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</a:t>
            </a:r>
            <a:r>
              <a:rPr lang="en-NL" sz="2400" b="1" dirty="0"/>
              <a:t>ilters.js</a:t>
            </a:r>
          </a:p>
        </p:txBody>
      </p:sp>
    </p:spTree>
    <p:extLst>
      <p:ext uri="{BB962C8B-B14F-4D97-AF65-F5344CB8AC3E}">
        <p14:creationId xmlns:p14="http://schemas.microsoft.com/office/powerpoint/2010/main" val="25959874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26DD6-B148-B945-9757-1AA031746A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D93906A-E613-844C-B871-50845BD2A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8032" y="0"/>
            <a:ext cx="9400782" cy="6989667"/>
          </a:xfrm>
        </p:spPr>
      </p:pic>
    </p:spTree>
    <p:extLst>
      <p:ext uri="{BB962C8B-B14F-4D97-AF65-F5344CB8AC3E}">
        <p14:creationId xmlns:p14="http://schemas.microsoft.com/office/powerpoint/2010/main" val="194076683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Shape 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24001" y="1943100"/>
            <a:ext cx="9143999" cy="29717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27568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726" y="178594"/>
            <a:ext cx="8030670" cy="1518046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C9D3D68D-48FC-814F-BAF9-C88F5F9F7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524" y="1355080"/>
            <a:ext cx="7298951" cy="43453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9736910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dirty="0"/>
              <a:t>Syntax Component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868510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class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/>
              <a:t>React.Component</a:t>
            </a:r>
            <a:r>
              <a:rPr lang="en-US" sz="1969" dirty="0"/>
              <a:t> 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/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1969" i="1" dirty="0">
                <a:solidFill>
                  <a:srgbClr val="00B0F0"/>
                </a:solidFill>
              </a:rPr>
              <a:t>&lt;</a:t>
            </a:r>
            <a:r>
              <a:rPr lang="en-US" sz="2250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 /&gt;</a:t>
            </a:r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</p:spTree>
    <p:extLst>
      <p:ext uri="{BB962C8B-B14F-4D97-AF65-F5344CB8AC3E}">
        <p14:creationId xmlns:p14="http://schemas.microsoft.com/office/powerpoint/2010/main" val="10512390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741945" y="1696711"/>
            <a:ext cx="8685105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sz="1406" dirty="0"/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class </a:t>
            </a:r>
            <a:r>
              <a:rPr lang="en-US" sz="2531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</a:t>
            </a:r>
            <a:r>
              <a:rPr lang="en-US" sz="1969" dirty="0"/>
              <a:t> </a:t>
            </a:r>
            <a:r>
              <a:rPr lang="en-US" sz="1969" dirty="0">
                <a:solidFill>
                  <a:srgbClr val="FFC000"/>
                </a:solidFill>
              </a:rPr>
              <a:t>extends</a:t>
            </a:r>
            <a:r>
              <a:rPr lang="en-US" sz="1969" dirty="0"/>
              <a:t> </a:t>
            </a:r>
            <a:r>
              <a:rPr lang="en-US" sz="1969" dirty="0" err="1"/>
              <a:t>React.Component</a:t>
            </a:r>
            <a:r>
              <a:rPr lang="en-US" sz="1969" dirty="0"/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</a:t>
            </a:r>
            <a:r>
              <a:rPr lang="en-US" sz="1969" dirty="0">
                <a:solidFill>
                  <a:srgbClr val="FFC000"/>
                </a:solidFill>
              </a:rPr>
              <a:t>render( ) </a:t>
            </a:r>
            <a:r>
              <a:rPr lang="en-US" sz="1969" dirty="0"/>
              <a:t>{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	</a:t>
            </a:r>
            <a:r>
              <a:rPr lang="en-US" sz="1969" dirty="0">
                <a:solidFill>
                  <a:srgbClr val="00B0F0"/>
                </a:solidFill>
              </a:rPr>
              <a:t>return</a:t>
            </a:r>
            <a:r>
              <a:rPr lang="en-US" sz="1969" dirty="0"/>
              <a:t> &lt;div&gt;Hello </a:t>
            </a:r>
            <a:r>
              <a:rPr lang="en-US" sz="2250" dirty="0">
                <a:solidFill>
                  <a:srgbClr val="FFFF00"/>
                </a:solidFill>
              </a:rPr>
              <a:t>{ </a:t>
            </a:r>
            <a:r>
              <a:rPr lang="en-US" sz="2250" dirty="0" err="1">
                <a:solidFill>
                  <a:srgbClr val="FFFF00"/>
                </a:solidFill>
              </a:rPr>
              <a:t>this.props.name</a:t>
            </a:r>
            <a:r>
              <a:rPr lang="en-US" sz="2250" dirty="0">
                <a:solidFill>
                  <a:srgbClr val="FFFF00"/>
                </a:solidFill>
              </a:rPr>
              <a:t> } </a:t>
            </a:r>
            <a:r>
              <a:rPr lang="en-US" sz="1969" dirty="0"/>
              <a:t>&lt;/div&gt;; </a:t>
            </a:r>
            <a:r>
              <a:rPr lang="en-US" sz="2531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2531" b="1" i="1" dirty="0">
              <a:solidFill>
                <a:schemeClr val="accent1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	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969" dirty="0"/>
              <a:t>}</a:t>
            </a:r>
          </a:p>
          <a:p>
            <a:pPr marL="127244" indent="0">
              <a:spcBef>
                <a:spcPts val="0"/>
              </a:spcBef>
              <a:buNone/>
            </a:pPr>
            <a:endParaRPr lang="en-US" sz="1969" dirty="0"/>
          </a:p>
          <a:p>
            <a:pPr>
              <a:spcBef>
                <a:spcPts val="0"/>
              </a:spcBef>
              <a:buNone/>
            </a:pPr>
            <a:endParaRPr lang="en-US" sz="1406" dirty="0"/>
          </a:p>
          <a:p>
            <a:pPr>
              <a:spcBef>
                <a:spcPts val="0"/>
              </a:spcBef>
              <a:buNone/>
            </a:pPr>
            <a:r>
              <a:rPr lang="en-US" sz="1406" i="1" dirty="0"/>
              <a:t>IN HTML:</a:t>
            </a:r>
          </a:p>
          <a:p>
            <a:pPr>
              <a:spcBef>
                <a:spcPts val="0"/>
              </a:spcBef>
              <a:buNone/>
            </a:pPr>
            <a:r>
              <a:rPr lang="en-US" sz="1687" i="1" dirty="0"/>
              <a:t>	</a:t>
            </a:r>
            <a:r>
              <a:rPr lang="en-US" sz="1969" i="1" dirty="0">
                <a:solidFill>
                  <a:srgbClr val="00B0F0"/>
                </a:solidFill>
              </a:rPr>
              <a:t>&lt;</a:t>
            </a:r>
            <a:r>
              <a:rPr lang="en-US" sz="2250" b="1" i="1" dirty="0">
                <a:solidFill>
                  <a:srgbClr val="00B0F0"/>
                </a:solidFill>
              </a:rPr>
              <a:t>W</a:t>
            </a:r>
            <a:r>
              <a:rPr lang="en-US" sz="1969" i="1" dirty="0">
                <a:solidFill>
                  <a:srgbClr val="00B0F0"/>
                </a:solidFill>
              </a:rPr>
              <a:t>elcome </a:t>
            </a:r>
            <a:r>
              <a:rPr lang="en-US" sz="1969" i="1" dirty="0">
                <a:solidFill>
                  <a:srgbClr val="FFFF00"/>
                </a:solidFill>
              </a:rPr>
              <a:t>name</a:t>
            </a:r>
            <a:r>
              <a:rPr lang="en-US" sz="1969" i="1" dirty="0">
                <a:solidFill>
                  <a:srgbClr val="00B0F0"/>
                </a:solidFill>
              </a:rPr>
              <a:t>="Sarah" /&gt;</a:t>
            </a:r>
          </a:p>
          <a:p>
            <a:pPr>
              <a:spcBef>
                <a:spcPts val="0"/>
              </a:spcBef>
              <a:buNone/>
            </a:pPr>
            <a:endParaRPr lang="en-US" sz="1687" i="1" dirty="0">
              <a:solidFill>
                <a:srgbClr val="92D050"/>
              </a:solidFill>
            </a:endParaRPr>
          </a:p>
          <a:p>
            <a:pPr algn="ctr">
              <a:spcBef>
                <a:spcPts val="0"/>
              </a:spcBef>
              <a:buNone/>
            </a:pPr>
            <a:endParaRPr lang="en-US" sz="1406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947609"/>
              </p:ext>
            </p:extLst>
          </p:nvPr>
        </p:nvGraphicFramePr>
        <p:xfrm>
          <a:off x="2599892" y="5856159"/>
          <a:ext cx="2304401" cy="6434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642938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endParaRPr lang="en-US" sz="1300" dirty="0"/>
                    </a:p>
                  </a:txBody>
                  <a:tcPr marL="64294" marR="64294" marT="32147" marB="32147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DEFEA5D8-8347-D24A-B4F0-F89BFAE69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Component</a:t>
            </a:r>
          </a:p>
        </p:txBody>
      </p:sp>
    </p:spTree>
    <p:extLst>
      <p:ext uri="{BB962C8B-B14F-4D97-AF65-F5344CB8AC3E}">
        <p14:creationId xmlns:p14="http://schemas.microsoft.com/office/powerpoint/2010/main" val="33403389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335E0-68D8-A445-8588-2426317DA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kern="1200" dirty="0">
                <a:solidFill>
                  <a:schemeClr val="bg1"/>
                </a:solidFill>
              </a:rPr>
              <a:t>Components are like JavaScript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762F46-AF01-3742-A1B7-9664A03A68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244" indent="0" algn="ctr">
              <a:buNone/>
            </a:pPr>
            <a:r>
              <a:rPr lang="en-US" sz="5625" b="1" i="1" dirty="0" err="1"/>
              <a:t>fn</a:t>
            </a:r>
            <a:r>
              <a:rPr lang="en-US" sz="5625" b="1" i="1" dirty="0"/>
              <a:t>(d) = V</a:t>
            </a:r>
          </a:p>
          <a:p>
            <a:pPr marL="127244" indent="0" algn="ctr">
              <a:buNone/>
            </a:pPr>
            <a:endParaRPr lang="en-US" sz="5625" dirty="0"/>
          </a:p>
        </p:txBody>
      </p:sp>
    </p:spTree>
    <p:extLst>
      <p:ext uri="{BB962C8B-B14F-4D97-AF65-F5344CB8AC3E}">
        <p14:creationId xmlns:p14="http://schemas.microsoft.com/office/powerpoint/2010/main" val="64086036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r>
              <a:rPr lang="en-US"/>
              <a:t>Component: class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2193726" y="1821656"/>
            <a:ext cx="7804477" cy="4420195"/>
          </a:xfrm>
          <a:prstGeom prst="rect">
            <a:avLst/>
          </a:prstGeom>
        </p:spPr>
        <p:txBody>
          <a:bodyPr vert="horz" lIns="64283" tIns="64283" rIns="64283" bIns="64283" rtlCol="0" anchor="t" anchorCtr="0"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/>
              <a:t>2 types of state:</a:t>
            </a: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  <a:p>
            <a:pPr marL="321457" indent="-160729">
              <a:spcBef>
                <a:spcPts val="0"/>
              </a:spcBef>
            </a:pPr>
            <a:r>
              <a:rPr lang="en-US" dirty="0" err="1">
                <a:solidFill>
                  <a:srgbClr val="FFFF00"/>
                </a:solidFill>
              </a:rPr>
              <a:t>this.props</a:t>
            </a:r>
            <a:endParaRPr lang="en-US" dirty="0">
              <a:solidFill>
                <a:srgbClr val="FFFF00"/>
              </a:solidFill>
            </a:endParaRPr>
          </a:p>
          <a:p>
            <a:pPr marL="482186" lvl="1" indent="0">
              <a:spcBef>
                <a:spcPts val="0"/>
              </a:spcBef>
              <a:buNone/>
            </a:pPr>
            <a:r>
              <a:rPr lang="en-US" dirty="0"/>
              <a:t>Get input properties from parent component</a:t>
            </a:r>
          </a:p>
          <a:p>
            <a:pPr marL="642915" lvl="1" indent="-160729">
              <a:spcBef>
                <a:spcPts val="0"/>
              </a:spcBef>
            </a:pPr>
            <a:endParaRPr lang="en-US" dirty="0"/>
          </a:p>
          <a:p>
            <a:pPr marL="321457" indent="-160729">
              <a:spcBef>
                <a:spcPts val="0"/>
              </a:spcBef>
            </a:pP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this.state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482186" lvl="1" indent="0">
              <a:spcBef>
                <a:spcPts val="0"/>
              </a:spcBef>
              <a:buNone/>
            </a:pPr>
            <a:r>
              <a:rPr lang="en-US" dirty="0"/>
              <a:t>Local state within components</a:t>
            </a:r>
          </a:p>
        </p:txBody>
      </p:sp>
    </p:spTree>
    <p:extLst>
      <p:ext uri="{BB962C8B-B14F-4D97-AF65-F5344CB8AC3E}">
        <p14:creationId xmlns:p14="http://schemas.microsoft.com/office/powerpoint/2010/main" val="2540235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5C0D-6519-A743-871E-D1928839C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C61E06-8791-F84C-AC0E-72A8787ACE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3069" y="365125"/>
            <a:ext cx="10380731" cy="6180054"/>
          </a:xfrm>
        </p:spPr>
      </p:pic>
    </p:spTree>
    <p:extLst>
      <p:ext uri="{BB962C8B-B14F-4D97-AF65-F5344CB8AC3E}">
        <p14:creationId xmlns:p14="http://schemas.microsoft.com/office/powerpoint/2010/main" val="17108178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985952" y="1604863"/>
            <a:ext cx="7804477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marL="127244" indent="0">
              <a:spcBef>
                <a:spcPts val="422"/>
              </a:spcBef>
              <a:buNone/>
            </a:pPr>
            <a:r>
              <a:rPr lang="en-US" sz="1406" dirty="0"/>
              <a:t>export class 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1406" dirty="0">
                <a:solidFill>
                  <a:srgbClr val="92D050"/>
                </a:solidFill>
              </a:rPr>
              <a:t> </a:t>
            </a:r>
            <a:r>
              <a:rPr lang="en-US" sz="1406" dirty="0"/>
              <a:t>extends </a:t>
            </a:r>
            <a:r>
              <a:rPr lang="en-US" sz="1406" dirty="0" err="1"/>
              <a:t>React.Component</a:t>
            </a:r>
            <a:r>
              <a:rPr lang="en-US" sz="1406" dirty="0"/>
              <a:t> {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406" dirty="0"/>
              <a:t>	</a:t>
            </a:r>
            <a:r>
              <a:rPr lang="en-US" sz="1406" dirty="0">
                <a:solidFill>
                  <a:srgbClr val="FFC000"/>
                </a:solidFill>
              </a:rPr>
              <a:t>render( ) </a:t>
            </a:r>
            <a:r>
              <a:rPr lang="en-US" sz="1406" dirty="0"/>
              <a:t>{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406" dirty="0"/>
              <a:t> 		return &lt;h1&gt;Hello </a:t>
            </a:r>
            <a:r>
              <a:rPr lang="en-US" sz="1406" b="1" dirty="0">
                <a:solidFill>
                  <a:srgbClr val="FFFF00"/>
                </a:solidFill>
              </a:rPr>
              <a:t>{ </a:t>
            </a:r>
            <a:r>
              <a:rPr lang="en-US" sz="1406" b="1" dirty="0" err="1">
                <a:solidFill>
                  <a:srgbClr val="FFFF00"/>
                </a:solidFill>
              </a:rPr>
              <a:t>this.props.name</a:t>
            </a:r>
            <a:r>
              <a:rPr lang="en-US" sz="1406" b="1" dirty="0">
                <a:solidFill>
                  <a:srgbClr val="FFFF00"/>
                </a:solidFill>
              </a:rPr>
              <a:t> }</a:t>
            </a:r>
            <a:r>
              <a:rPr lang="en-US" sz="1406" dirty="0"/>
              <a:t>&lt;/h1&gt;;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406" dirty="0"/>
              <a:t>	}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406" dirty="0"/>
              <a:t>}</a:t>
            </a:r>
          </a:p>
          <a:p>
            <a:pPr marL="127244" indent="0">
              <a:spcBef>
                <a:spcPts val="844"/>
              </a:spcBef>
              <a:buNone/>
            </a:pPr>
            <a:endParaRPr lang="en-US" sz="1406" dirty="0"/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class 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App</a:t>
            </a:r>
            <a:r>
              <a:rPr lang="en-US" sz="1406" b="1" dirty="0">
                <a:solidFill>
                  <a:srgbClr val="FFC000"/>
                </a:solidFill>
              </a:rPr>
              <a:t> </a:t>
            </a:r>
            <a:r>
              <a:rPr lang="en-US" sz="1406" dirty="0"/>
              <a:t>extends </a:t>
            </a:r>
            <a:r>
              <a:rPr lang="en-US" sz="1406" dirty="0" err="1"/>
              <a:t>React.Component</a:t>
            </a:r>
            <a:r>
              <a:rPr lang="en-US" sz="1406" dirty="0"/>
              <a:t> {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	</a:t>
            </a:r>
            <a:r>
              <a:rPr lang="en-US" sz="1406" dirty="0">
                <a:solidFill>
                  <a:srgbClr val="FFC000"/>
                </a:solidFill>
              </a:rPr>
              <a:t>render( ) </a:t>
            </a:r>
            <a:r>
              <a:rPr lang="en-US" sz="1406" dirty="0"/>
              <a:t>{  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		return (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 		 &lt;div&gt;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    			&lt;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1406" dirty="0">
                <a:solidFill>
                  <a:srgbClr val="92D050"/>
                </a:solidFill>
              </a:rPr>
              <a:t> </a:t>
            </a:r>
            <a:r>
              <a:rPr lang="en-US" sz="1406" dirty="0"/>
              <a:t>name="Sarah" /&gt;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    			&lt;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1406" dirty="0">
                <a:solidFill>
                  <a:srgbClr val="92D050"/>
                </a:solidFill>
              </a:rPr>
              <a:t> </a:t>
            </a:r>
            <a:r>
              <a:rPr lang="en-US" sz="1406" dirty="0"/>
              <a:t>name=”Ellis" /&gt;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    			&lt;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Welcome</a:t>
            </a:r>
            <a:r>
              <a:rPr lang="en-US" sz="1406" dirty="0">
                <a:solidFill>
                  <a:srgbClr val="92D050"/>
                </a:solidFill>
              </a:rPr>
              <a:t> </a:t>
            </a:r>
            <a:r>
              <a:rPr lang="en-US" sz="1406" dirty="0"/>
              <a:t>name=”Maria" /&gt;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  		&lt;/div&gt;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		 );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	}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}</a:t>
            </a:r>
            <a:br>
              <a:rPr lang="en-US" sz="1406" dirty="0"/>
            </a:br>
            <a:endParaRPr lang="en-US" sz="1406" dirty="0"/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 err="1"/>
              <a:t>ReactDOM.render</a:t>
            </a:r>
            <a:r>
              <a:rPr lang="en-US" sz="1406" dirty="0"/>
              <a:t>(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  	</a:t>
            </a:r>
            <a:r>
              <a:rPr lang="en-US" sz="1406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&lt;App /&gt;,</a:t>
            </a:r>
            <a:r>
              <a:rPr lang="en-US" sz="1406" b="1" dirty="0">
                <a:solidFill>
                  <a:srgbClr val="FFC000"/>
                </a:solidFill>
              </a:rPr>
              <a:t> </a:t>
            </a:r>
            <a:r>
              <a:rPr lang="en-US" sz="1406" dirty="0" err="1"/>
              <a:t>document.getElementById</a:t>
            </a:r>
            <a:r>
              <a:rPr lang="en-US" sz="1406" dirty="0"/>
              <a:t>(</a:t>
            </a:r>
            <a:r>
              <a:rPr lang="en-US" sz="1406" b="1" dirty="0">
                <a:solidFill>
                  <a:srgbClr val="FF0000"/>
                </a:solidFill>
              </a:rPr>
              <a:t>'root</a:t>
            </a:r>
            <a:r>
              <a:rPr lang="en-US" sz="1406" dirty="0"/>
              <a:t>')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406" dirty="0"/>
              <a:t>);</a:t>
            </a:r>
          </a:p>
          <a:p>
            <a:pPr marL="127244" indent="0">
              <a:spcBef>
                <a:spcPts val="844"/>
              </a:spcBef>
              <a:buNone/>
            </a:pPr>
            <a:r>
              <a:rPr lang="en-US" sz="1266" b="1" dirty="0"/>
              <a:t>&lt;div id="</a:t>
            </a:r>
            <a:r>
              <a:rPr lang="en-US" sz="1266" b="1" dirty="0">
                <a:solidFill>
                  <a:srgbClr val="FF0000"/>
                </a:solidFill>
              </a:rPr>
              <a:t>root</a:t>
            </a:r>
            <a:r>
              <a:rPr lang="en-US" sz="1266" b="1" dirty="0"/>
              <a:t>"&gt;&lt;/div&gt;</a:t>
            </a:r>
          </a:p>
          <a:p>
            <a:pPr marL="127244" indent="0">
              <a:spcBef>
                <a:spcPts val="844"/>
              </a:spcBef>
              <a:buNone/>
            </a:pPr>
            <a:endParaRPr lang="en-US" sz="1125" dirty="0"/>
          </a:p>
          <a:p>
            <a:pPr marL="127244" indent="0">
              <a:spcBef>
                <a:spcPts val="844"/>
              </a:spcBef>
              <a:buNone/>
            </a:pPr>
            <a:endParaRPr lang="en-US" sz="1406" dirty="0"/>
          </a:p>
          <a:p>
            <a:pPr marL="0" indent="0">
              <a:lnSpc>
                <a:spcPct val="150000"/>
              </a:lnSpc>
              <a:spcBef>
                <a:spcPts val="844"/>
              </a:spcBef>
              <a:buNone/>
            </a:pPr>
            <a:endParaRPr lang="en-US" sz="1406" dirty="0">
              <a:solidFill>
                <a:srgbClr val="F8F8F8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820738D-44DF-3A4E-8E17-CA505A27C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619743"/>
              </p:ext>
            </p:extLst>
          </p:nvPr>
        </p:nvGraphicFramePr>
        <p:xfrm>
          <a:off x="8082083" y="5239054"/>
          <a:ext cx="2304401" cy="14144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44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1446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i="1" dirty="0">
                          <a:solidFill>
                            <a:schemeClr val="tx1"/>
                          </a:solidFill>
                        </a:rPr>
                        <a:t>Hello Sarah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i="1" dirty="0">
                          <a:solidFill>
                            <a:schemeClr val="tx1"/>
                          </a:solidFill>
                        </a:rPr>
                        <a:t>Hello Ellis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i="1" dirty="0">
                          <a:solidFill>
                            <a:schemeClr val="tx1"/>
                          </a:solidFill>
                        </a:rPr>
                        <a:t>Hello Maria</a:t>
                      </a:r>
                    </a:p>
                    <a:p>
                      <a:endParaRPr lang="en-US" sz="1300" dirty="0"/>
                    </a:p>
                  </a:txBody>
                  <a:tcPr marL="64294" marR="64294" marT="32147" marB="32147"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41122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r>
              <a:rPr lang="en-US"/>
              <a:t>this.props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2193726" y="1696711"/>
            <a:ext cx="7804477" cy="3598664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dirty="0">
                <a:solidFill>
                  <a:srgbClr val="FF0000"/>
                </a:solidFill>
              </a:rPr>
              <a:t>Never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changes</a:t>
            </a:r>
            <a:r>
              <a:rPr lang="en-US" dirty="0"/>
              <a:t> </a:t>
            </a:r>
            <a:r>
              <a:rPr lang="en-US" i="1" dirty="0"/>
              <a:t>props</a:t>
            </a:r>
            <a:r>
              <a:rPr lang="en-US" dirty="0"/>
              <a:t>!</a:t>
            </a:r>
          </a:p>
          <a:p>
            <a:pPr algn="ctr">
              <a:spcBef>
                <a:spcPts val="0"/>
              </a:spcBef>
              <a:buNone/>
            </a:pPr>
            <a:endParaRPr lang="en-US" dirty="0"/>
          </a:p>
          <a:p>
            <a:pPr algn="ctr">
              <a:spcBef>
                <a:spcPts val="0"/>
              </a:spcBef>
              <a:buNone/>
            </a:pPr>
            <a:r>
              <a:rPr lang="en-US" dirty="0"/>
              <a:t>This is the </a:t>
            </a:r>
            <a:r>
              <a:rPr lang="en-US" dirty="0">
                <a:solidFill>
                  <a:srgbClr val="00B0F0"/>
                </a:solidFill>
              </a:rPr>
              <a:t>responsibility for the parent </a:t>
            </a:r>
          </a:p>
        </p:txBody>
      </p:sp>
    </p:spTree>
    <p:extLst>
      <p:ext uri="{BB962C8B-B14F-4D97-AF65-F5344CB8AC3E}">
        <p14:creationId xmlns:p14="http://schemas.microsoft.com/office/powerpoint/2010/main" val="226328477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A6801-194C-B147-A30A-26708A292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5799E4-BBBC-ED47-B84A-7DCB9A1BA7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4242" y="1453527"/>
            <a:ext cx="8203514" cy="4828861"/>
          </a:xfrm>
        </p:spPr>
      </p:pic>
    </p:spTree>
    <p:extLst>
      <p:ext uri="{BB962C8B-B14F-4D97-AF65-F5344CB8AC3E}">
        <p14:creationId xmlns:p14="http://schemas.microsoft.com/office/powerpoint/2010/main" val="1698399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79F14-BA6B-684E-8D1D-3120B159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UI is represented by a component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A014F-EC94-8040-B992-2982A478B80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>
                <a:solidFill>
                  <a:schemeClr val="bg1"/>
                </a:solidFill>
              </a:rPr>
              <a:t>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rgbClr val="FFC000"/>
                </a:solidFill>
                <a:latin typeface="Abadi MT Condensed Light" panose="020B0306030101010103" pitchFamily="34" charset="77"/>
              </a:rPr>
              <a:t>Application entry point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>
                <a:solidFill>
                  <a:schemeClr val="bg1"/>
                </a:solidFill>
              </a:rPr>
              <a:t>&gt;&lt;/</a:t>
            </a:r>
            <a:r>
              <a:rPr lang="en-US" b="1" dirty="0">
                <a:solidFill>
                  <a:srgbClr val="00B0F0"/>
                </a:solidFill>
              </a:rPr>
              <a:t>Header</a:t>
            </a:r>
            <a:r>
              <a:rPr lang="en-US" dirty="0">
                <a:solidFill>
                  <a:schemeClr val="bg1"/>
                </a:solidFill>
              </a:rPr>
              <a:t>&gt;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>
                <a:solidFill>
                  <a:schemeClr val="bg1"/>
                </a:solidFill>
              </a:rPr>
              <a:t>&gt;</a:t>
            </a:r>
            <a:r>
              <a:rPr lang="en-US" dirty="0"/>
              <a:t> </a:t>
            </a:r>
            <a:r>
              <a:rPr lang="en-US" dirty="0">
                <a:solidFill>
                  <a:schemeClr val="accent2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Container Component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TeslaCar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TeslaStats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 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TeslaCounter</a:t>
            </a:r>
            <a:r>
              <a:rPr lang="en-US" dirty="0">
                <a:solidFill>
                  <a:schemeClr val="bg1"/>
                </a:solidFill>
              </a:rPr>
              <a:t> 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TeslaClimate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TeslaWheels</a:t>
            </a: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i="1" dirty="0"/>
            </a:br>
            <a:r>
              <a:rPr lang="en-US" dirty="0"/>
              <a:t>			</a:t>
            </a:r>
            <a:r>
              <a:rPr lang="en-US" dirty="0">
                <a:solidFill>
                  <a:schemeClr val="bg1"/>
                </a:solidFill>
              </a:rPr>
              <a:t>&lt;</a:t>
            </a:r>
            <a:r>
              <a:rPr lang="en-US" b="1" dirty="0" err="1">
                <a:solidFill>
                  <a:schemeClr val="accent2"/>
                </a:solidFill>
              </a:rPr>
              <a:t>TeslaNotice</a:t>
            </a:r>
            <a:r>
              <a:rPr lang="en-US" dirty="0">
                <a:solidFill>
                  <a:schemeClr val="bg1"/>
                </a:solidFill>
              </a:rPr>
              <a:t> /&gt;</a:t>
            </a:r>
            <a:r>
              <a:rPr lang="en-US" dirty="0"/>
              <a:t> </a:t>
            </a:r>
            <a:r>
              <a:rPr lang="en-US" dirty="0">
                <a:solidFill>
                  <a:srgbClr val="FFC000"/>
                </a:solidFill>
              </a:rPr>
              <a:t>---</a:t>
            </a:r>
            <a:r>
              <a:rPr lang="en-US" dirty="0"/>
              <a:t> </a:t>
            </a:r>
            <a:r>
              <a:rPr lang="en-US" i="1" dirty="0">
                <a:solidFill>
                  <a:schemeClr val="accent4"/>
                </a:solidFill>
                <a:latin typeface="Abadi MT Condensed Light" panose="020B0306030101010103" pitchFamily="34" charset="77"/>
              </a:rPr>
              <a:t>Presentational Component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solidFill>
                  <a:schemeClr val="bg1"/>
                </a:solidFill>
              </a:rPr>
              <a:t>&lt;/</a:t>
            </a:r>
            <a:r>
              <a:rPr lang="en-US" b="1" dirty="0" err="1">
                <a:solidFill>
                  <a:srgbClr val="FFC000"/>
                </a:solidFill>
              </a:rPr>
              <a:t>TeslaBattery</a:t>
            </a:r>
            <a:r>
              <a:rPr lang="en-US" dirty="0">
                <a:solidFill>
                  <a:schemeClr val="bg1"/>
                </a:solidFill>
              </a:rPr>
              <a:t>&gt;</a:t>
            </a:r>
            <a:br>
              <a:rPr lang="en-US" dirty="0"/>
            </a:br>
            <a:r>
              <a:rPr lang="en-US" dirty="0">
                <a:solidFill>
                  <a:schemeClr val="bg1"/>
                </a:solidFill>
              </a:rPr>
              <a:t>&lt;/</a:t>
            </a:r>
            <a:r>
              <a:rPr lang="en-US" b="1" dirty="0">
                <a:solidFill>
                  <a:srgbClr val="0070C0"/>
                </a:solidFill>
              </a:rPr>
              <a:t>App</a:t>
            </a:r>
            <a:r>
              <a:rPr lang="en-US" dirty="0">
                <a:solidFill>
                  <a:schemeClr val="bg1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8404811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0340-3487-CD49-B9FD-C4AD889BD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6D5F76-E90D-E24F-8EBE-BC3A7E52B4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16928" y="56253"/>
            <a:ext cx="2558143" cy="674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9586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019" y="-22811"/>
            <a:ext cx="7804546" cy="1518046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458759" y="3336148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latin typeface="Calibri" panose="020F0502020204030204"/>
              </a:rPr>
              <a:t>TeslaBattery</a:t>
            </a:r>
            <a:endParaRPr lang="en-US" sz="1266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3074533" y="4637842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TeslaCar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519987" y="4645983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TeslaStats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5917751" y="4645983"/>
            <a:ext cx="1083922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TeslaCounter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7395886" y="4645983"/>
            <a:ext cx="1083922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TeslaClimate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8847693" y="4637842"/>
            <a:ext cx="1083922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TeslaWheels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424841" y="3071232"/>
            <a:ext cx="1627955" cy="247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3226004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1755376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085185" y="3995367"/>
            <a:ext cx="264080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963162" y="3998168"/>
            <a:ext cx="1084611" cy="64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436589" y="2431161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App.js</a:t>
            </a:r>
            <a:endParaRPr lang="en-US" sz="1266" dirty="0">
              <a:solidFill>
                <a:prstClr val="white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179292" y="3074098"/>
            <a:ext cx="0" cy="280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7612334" y="4057069"/>
            <a:ext cx="574925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986919" y="4100350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859701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696685" y="4285399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417047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5806664" y="1841130"/>
            <a:ext cx="732393" cy="42266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Index.js</a:t>
            </a:r>
            <a:endParaRPr lang="en-US" sz="1266" dirty="0">
              <a:solidFill>
                <a:prstClr val="white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130498" y="2263798"/>
            <a:ext cx="26625" cy="16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043893" y="3481615"/>
            <a:ext cx="215727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6" b="1" i="1" dirty="0">
                <a:sym typeface="Wingdings" pitchFamily="2" charset="2"/>
              </a:rPr>
              <a:t> </a:t>
            </a:r>
            <a:r>
              <a:rPr lang="en-US" sz="1266" b="1" i="1" dirty="0"/>
              <a:t>Container Component</a:t>
            </a:r>
            <a:endParaRPr lang="en-US" sz="1266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886615" y="5364347"/>
            <a:ext cx="259029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0911" indent="-200911">
              <a:buFont typeface="Wingdings" pitchFamily="2" charset="2"/>
              <a:buChar char="à"/>
            </a:pPr>
            <a:r>
              <a:rPr lang="en-US" sz="1266" b="1" dirty="0"/>
              <a:t>Presentational </a:t>
            </a:r>
            <a:r>
              <a:rPr lang="en-US" sz="1266" b="1" i="1" dirty="0"/>
              <a:t>Components</a:t>
            </a:r>
            <a:endParaRPr lang="en-US" sz="1266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962961" y="3318325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/>
              </a:rPr>
              <a:t>Header</a:t>
            </a:r>
            <a:endParaRPr lang="en-US" sz="1266" dirty="0">
              <a:solidFill>
                <a:srgbClr val="FF0000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3536413" y="3995367"/>
            <a:ext cx="2381338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492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2875-E647-DE40-8DE0-309ECA55C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App.js</a:t>
            </a:r>
            <a:r>
              <a:rPr lang="en-US" b="1" dirty="0"/>
              <a:t>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0FCE5F-70A9-9342-A604-05FA229F9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73635" y="1841748"/>
            <a:ext cx="7804546" cy="4420195"/>
          </a:xfrm>
        </p:spPr>
        <p:txBody>
          <a:bodyPr>
            <a:normAutofit lnSpcReduction="10000"/>
          </a:bodyPr>
          <a:lstStyle/>
          <a:p>
            <a:pPr marL="127244" indent="0">
              <a:buNone/>
            </a:pPr>
            <a:r>
              <a:rPr lang="en-US" dirty="0"/>
              <a:t>import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from './components/Header’;</a:t>
            </a:r>
          </a:p>
          <a:p>
            <a:pPr marL="127244" indent="0">
              <a:buNone/>
            </a:pPr>
            <a:r>
              <a:rPr lang="en-US" dirty="0"/>
              <a:t>class </a:t>
            </a:r>
            <a:r>
              <a:rPr lang="en-US" dirty="0">
                <a:solidFill>
                  <a:srgbClr val="00B0F0"/>
                </a:solidFill>
              </a:rPr>
              <a:t>App</a:t>
            </a:r>
            <a:r>
              <a:rPr lang="en-US" dirty="0"/>
              <a:t> extends </a:t>
            </a:r>
            <a:r>
              <a:rPr lang="en-US" dirty="0" err="1"/>
              <a:t>React.Component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	render() {</a:t>
            </a:r>
            <a:br>
              <a:rPr lang="en-US" dirty="0"/>
            </a:br>
            <a:r>
              <a:rPr lang="en-US" dirty="0"/>
              <a:t>	   </a:t>
            </a:r>
            <a:r>
              <a:rPr lang="en-US" b="1" dirty="0">
                <a:solidFill>
                  <a:srgbClr val="00B0F0"/>
                </a:solidFill>
              </a:rPr>
              <a:t>return</a:t>
            </a:r>
            <a:r>
              <a:rPr lang="en-US" dirty="0"/>
              <a:t> (</a:t>
            </a:r>
            <a:br>
              <a:rPr lang="en-US" dirty="0"/>
            </a:br>
            <a:r>
              <a:rPr lang="en-US" dirty="0"/>
              <a:t>		&lt;div </a:t>
            </a:r>
            <a:r>
              <a:rPr lang="en-US" dirty="0" err="1"/>
              <a:t>className</a:t>
            </a:r>
            <a:r>
              <a:rPr lang="en-US" dirty="0"/>
              <a:t>="App"&gt;</a:t>
            </a:r>
            <a:br>
              <a:rPr lang="en-US" dirty="0"/>
            </a:br>
            <a:r>
              <a:rPr lang="en-US" dirty="0"/>
              <a:t>			&lt;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/&gt; </a:t>
            </a:r>
            <a:br>
              <a:rPr lang="en-US" dirty="0"/>
            </a:br>
            <a:r>
              <a:rPr lang="en-US" dirty="0"/>
              <a:t>		&lt;/div&gt;</a:t>
            </a:r>
            <a:br>
              <a:rPr lang="en-US" dirty="0"/>
            </a:br>
            <a:r>
              <a:rPr lang="en-US" dirty="0"/>
              <a:t>		);</a:t>
            </a:r>
            <a:br>
              <a:rPr lang="en-US" dirty="0"/>
            </a:br>
            <a:r>
              <a:rPr lang="en-US" dirty="0"/>
              <a:t>     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539777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CEFF8-D5AD-174E-A4FB-A81FB904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F9503-1D51-0442-AE9E-D9FDDC267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8594" y="2969121"/>
            <a:ext cx="4214813" cy="91975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74E68A-574B-3242-850E-CE15E3F897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04528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39B2E-F8DC-444A-8830-EC916DBE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Header component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0BB1F-034A-864C-A352-150ED4DD1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26469" y="1834356"/>
            <a:ext cx="8276431" cy="4420195"/>
          </a:xfrm>
        </p:spPr>
        <p:txBody>
          <a:bodyPr>
            <a:normAutofit lnSpcReduction="10000"/>
          </a:bodyPr>
          <a:lstStyle/>
          <a:p>
            <a:pPr marL="127244" indent="0">
              <a:buNone/>
            </a:pPr>
            <a:r>
              <a:rPr lang="en-US" dirty="0"/>
              <a:t>import React from 'react';</a:t>
            </a:r>
            <a:br>
              <a:rPr lang="en-US" dirty="0"/>
            </a:br>
            <a:r>
              <a:rPr lang="en-US" dirty="0"/>
              <a:t>import './</a:t>
            </a:r>
            <a:r>
              <a:rPr lang="en-US" dirty="0" err="1"/>
              <a:t>Header.css</a:t>
            </a:r>
            <a:r>
              <a:rPr lang="en-US" dirty="0"/>
              <a:t>';</a:t>
            </a:r>
            <a:br>
              <a:rPr lang="en-US" dirty="0"/>
            </a:br>
            <a:r>
              <a:rPr lang="en-US" dirty="0"/>
              <a:t>import </a:t>
            </a:r>
            <a:r>
              <a:rPr lang="en-US" dirty="0" err="1"/>
              <a:t>logoUrl</a:t>
            </a:r>
            <a:r>
              <a:rPr lang="en-US" dirty="0"/>
              <a:t> from '../../assets/</a:t>
            </a:r>
            <a:r>
              <a:rPr lang="en-US" dirty="0" err="1"/>
              <a:t>logo.svg</a:t>
            </a:r>
            <a:r>
              <a:rPr lang="en-US" dirty="0"/>
              <a:t>’;</a:t>
            </a:r>
          </a:p>
          <a:p>
            <a:pPr marL="127244" indent="0">
              <a:buNone/>
            </a:pPr>
            <a:r>
              <a:rPr lang="en-US" dirty="0"/>
              <a:t>const </a:t>
            </a:r>
            <a:r>
              <a:rPr lang="en-US" dirty="0">
                <a:solidFill>
                  <a:srgbClr val="00B0F0"/>
                </a:solidFill>
              </a:rPr>
              <a:t>Header</a:t>
            </a:r>
            <a:r>
              <a:rPr lang="en-US" dirty="0"/>
              <a:t> = </a:t>
            </a:r>
            <a:r>
              <a:rPr lang="en-US" dirty="0">
                <a:solidFill>
                  <a:srgbClr val="00B0F0"/>
                </a:solidFill>
              </a:rPr>
              <a:t>( ) =&gt; </a:t>
            </a:r>
            <a:r>
              <a:rPr lang="en-US" dirty="0"/>
              <a:t>(</a:t>
            </a:r>
            <a:br>
              <a:rPr lang="en-US" dirty="0"/>
            </a:br>
            <a:r>
              <a:rPr lang="en-US" dirty="0"/>
              <a:t>	&lt;div </a:t>
            </a:r>
            <a:r>
              <a:rPr lang="en-US" i="1" dirty="0" err="1">
                <a:solidFill>
                  <a:srgbClr val="00B0F0"/>
                </a:solidFill>
              </a:rPr>
              <a:t>className</a:t>
            </a:r>
            <a:r>
              <a:rPr lang="en-US" dirty="0"/>
              <a:t>=“header"&gt;</a:t>
            </a:r>
            <a:br>
              <a:rPr lang="en-US" dirty="0"/>
            </a:br>
            <a:r>
              <a:rPr lang="en-US" dirty="0"/>
              <a:t>		&lt;</a:t>
            </a:r>
            <a:r>
              <a:rPr lang="en-US" dirty="0" err="1"/>
              <a:t>img</a:t>
            </a:r>
            <a:r>
              <a:rPr lang="en-US" dirty="0"/>
              <a:t> </a:t>
            </a:r>
            <a:r>
              <a:rPr lang="en-US" dirty="0" err="1"/>
              <a:t>src</a:t>
            </a:r>
            <a:r>
              <a:rPr lang="en-US" dirty="0"/>
              <a:t>=</a:t>
            </a:r>
            <a:r>
              <a:rPr lang="en-US" dirty="0">
                <a:solidFill>
                  <a:srgbClr val="00B0F0"/>
                </a:solidFill>
              </a:rPr>
              <a:t>{</a:t>
            </a:r>
            <a:r>
              <a:rPr lang="en-US" dirty="0" err="1"/>
              <a:t>logoUrl</a:t>
            </a:r>
            <a:r>
              <a:rPr lang="en-US" dirty="0">
                <a:solidFill>
                  <a:srgbClr val="00B0F0"/>
                </a:solidFill>
              </a:rPr>
              <a:t>}</a:t>
            </a:r>
            <a:r>
              <a:rPr lang="en-US" dirty="0"/>
              <a:t> alt="Tesla" /&gt;</a:t>
            </a:r>
            <a:br>
              <a:rPr lang="en-US" dirty="0"/>
            </a:br>
            <a:r>
              <a:rPr lang="en-US" dirty="0"/>
              <a:t>	&lt;/div&gt;</a:t>
            </a:r>
            <a:br>
              <a:rPr lang="en-US" dirty="0"/>
            </a:br>
            <a:r>
              <a:rPr lang="en-US" dirty="0"/>
              <a:t>)</a:t>
            </a:r>
          </a:p>
          <a:p>
            <a:pPr marL="127244" indent="0">
              <a:buNone/>
            </a:pPr>
            <a:r>
              <a:rPr lang="en-US" dirty="0"/>
              <a:t>export default Header;</a:t>
            </a:r>
          </a:p>
        </p:txBody>
      </p:sp>
    </p:spTree>
    <p:extLst>
      <p:ext uri="{BB962C8B-B14F-4D97-AF65-F5344CB8AC3E}">
        <p14:creationId xmlns:p14="http://schemas.microsoft.com/office/powerpoint/2010/main" val="295294355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019" y="-22811"/>
            <a:ext cx="7804546" cy="1518046"/>
          </a:xfrm>
        </p:spPr>
        <p:txBody>
          <a:bodyPr/>
          <a:lstStyle/>
          <a:p>
            <a:r>
              <a:rPr lang="en-US" b="1" dirty="0"/>
              <a:t>Components tree</a:t>
            </a:r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458759" y="3336148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TeslaBattery</a:t>
            </a:r>
            <a:endParaRPr lang="en-US" sz="1266" dirty="0">
              <a:solidFill>
                <a:prstClr val="white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3074533" y="4637842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TeslaCar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519987" y="4645983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TeslaStats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5917751" y="4645983"/>
            <a:ext cx="1126142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TeslaCounter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7395885" y="4645983"/>
            <a:ext cx="103415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TeslaClimate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8847693" y="4637842"/>
            <a:ext cx="1233872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TeslaWheels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424841" y="3071232"/>
            <a:ext cx="1627955" cy="247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3226004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1755376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085185" y="3995367"/>
            <a:ext cx="264080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963162" y="3998168"/>
            <a:ext cx="1084611" cy="64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436589" y="2431161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>
                <a:solidFill>
                  <a:srgbClr val="C00000"/>
                </a:solidFill>
                <a:latin typeface="Calibri" panose="020F0502020204030204"/>
              </a:rPr>
              <a:t>App.</a:t>
            </a:r>
            <a:r>
              <a:rPr lang="en-US" sz="1266" b="1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lang="en-US" sz="126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179292" y="3074098"/>
            <a:ext cx="0" cy="280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7612334" y="4057069"/>
            <a:ext cx="574925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986919" y="4100350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859701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696685" y="4285399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417047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5806664" y="1841130"/>
            <a:ext cx="732393" cy="42266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latin typeface="Calibri" panose="020F0502020204030204"/>
              </a:rPr>
              <a:t>Index.js</a:t>
            </a:r>
            <a:endParaRPr lang="en-US" sz="126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130498" y="2263798"/>
            <a:ext cx="26625" cy="16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043893" y="3481615"/>
            <a:ext cx="215727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6" b="1" i="1" dirty="0">
                <a:sym typeface="Wingdings" pitchFamily="2" charset="2"/>
              </a:rPr>
              <a:t> </a:t>
            </a:r>
            <a:r>
              <a:rPr lang="en-US" sz="1266" b="1" i="1" dirty="0"/>
              <a:t>Container Component</a:t>
            </a:r>
            <a:endParaRPr lang="en-US" sz="1266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886615" y="5364347"/>
            <a:ext cx="259029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0911" indent="-200911">
              <a:buFont typeface="Wingdings" pitchFamily="2" charset="2"/>
              <a:buChar char="à"/>
            </a:pPr>
            <a:r>
              <a:rPr lang="en-US" sz="1266" b="1" dirty="0"/>
              <a:t>Presentational </a:t>
            </a:r>
            <a:r>
              <a:rPr lang="en-US" sz="1266" b="1" i="1" dirty="0"/>
              <a:t>Components</a:t>
            </a:r>
            <a:endParaRPr lang="en-US" sz="1266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962961" y="3318325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>
                <a:solidFill>
                  <a:srgbClr val="FF0000"/>
                </a:solidFill>
                <a:latin typeface="Calibri" panose="020F0502020204030204"/>
              </a:rPr>
              <a:t>Header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3536413" y="3995367"/>
            <a:ext cx="2381338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67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308C3-BE2B-CE46-A6EF-CB6A7F497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09FDB-FF35-6546-AFFA-63CDF6180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b="1" dirty="0">
                <a:solidFill>
                  <a:srgbClr val="00B050"/>
                </a:solidFill>
              </a:rPr>
              <a:t>Tesla Battery Service</a:t>
            </a:r>
            <a:endParaRPr lang="en-US" sz="4800" dirty="0">
              <a:solidFill>
                <a:srgbClr val="00B05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8C9571-54B3-1441-A06D-ED03DE652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7246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47698-0CB6-A647-95F8-242DFC755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Battery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E0388E-4543-0741-8167-CFEE00855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12" u="sng" dirty="0">
                <a:solidFill>
                  <a:srgbClr val="0070C0"/>
                </a:solidFill>
              </a:rPr>
              <a:t>Provides:</a:t>
            </a:r>
          </a:p>
          <a:p>
            <a:pPr marL="127244" indent="0" algn="ctr">
              <a:buNone/>
            </a:pPr>
            <a:r>
              <a:rPr lang="en-US" sz="2812" b="1" dirty="0">
                <a:solidFill>
                  <a:srgbClr val="00B0F0"/>
                </a:solidFill>
              </a:rPr>
              <a:t>data</a:t>
            </a:r>
            <a:r>
              <a:rPr lang="en-US" sz="2812" dirty="0">
                <a:solidFill>
                  <a:srgbClr val="00B0F0"/>
                </a:solidFill>
              </a:rPr>
              <a:t> = state</a:t>
            </a:r>
          </a:p>
          <a:p>
            <a:pPr marL="127244" indent="0" algn="ctr">
              <a:buNone/>
            </a:pPr>
            <a:r>
              <a:rPr lang="en-US" sz="2812" b="1" dirty="0">
                <a:solidFill>
                  <a:srgbClr val="00B0F0"/>
                </a:solidFill>
              </a:rPr>
              <a:t>props</a:t>
            </a:r>
          </a:p>
          <a:p>
            <a:pPr marL="127244" indent="0" algn="ctr">
              <a:buNone/>
            </a:pPr>
            <a:r>
              <a:rPr lang="en-US" sz="2812" dirty="0"/>
              <a:t> </a:t>
            </a:r>
            <a:r>
              <a:rPr lang="en-US" sz="2812" b="1" dirty="0">
                <a:solidFill>
                  <a:srgbClr val="00B0F0"/>
                </a:solidFill>
              </a:rPr>
              <a:t>actions</a:t>
            </a:r>
            <a:r>
              <a:rPr lang="en-US" sz="2812" dirty="0">
                <a:solidFill>
                  <a:srgbClr val="00B0F0"/>
                </a:solidFill>
              </a:rPr>
              <a:t> (changed state)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32376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7" y="180827"/>
            <a:ext cx="7804546" cy="6509741"/>
          </a:xfrm>
        </p:spPr>
        <p:txBody>
          <a:bodyPr>
            <a:normAutofit lnSpcReduction="10000"/>
          </a:bodyPr>
          <a:lstStyle/>
          <a:p>
            <a:pPr>
              <a:spcBef>
                <a:spcPts val="422"/>
              </a:spcBef>
            </a:pPr>
            <a:endParaRPr lang="en-US" sz="1687" dirty="0"/>
          </a:p>
          <a:p>
            <a:pPr marL="127244" indent="0">
              <a:spcBef>
                <a:spcPts val="422"/>
              </a:spcBef>
              <a:buNone/>
            </a:pPr>
            <a:r>
              <a:rPr lang="en-US" sz="1687" dirty="0"/>
              <a:t>class </a:t>
            </a:r>
            <a:r>
              <a:rPr lang="en-US" sz="1687" dirty="0" err="1">
                <a:solidFill>
                  <a:srgbClr val="00B0F0"/>
                </a:solidFill>
              </a:rPr>
              <a:t>TeslaBattery</a:t>
            </a:r>
            <a:r>
              <a:rPr lang="en-US" sz="1687" dirty="0"/>
              <a:t> extends </a:t>
            </a:r>
            <a:r>
              <a:rPr lang="en-US" sz="1687" dirty="0" err="1"/>
              <a:t>React.Component</a:t>
            </a:r>
            <a:r>
              <a:rPr lang="en-US" sz="1687" dirty="0"/>
              <a:t> {</a:t>
            </a:r>
            <a:br>
              <a:rPr lang="en-US" sz="1687" dirty="0"/>
            </a:br>
            <a:r>
              <a:rPr lang="en-US" sz="1687" dirty="0"/>
              <a:t>	constructor () {</a:t>
            </a:r>
            <a:br>
              <a:rPr lang="en-US" sz="1687" dirty="0"/>
            </a:br>
            <a:r>
              <a:rPr lang="en-US" sz="1687" dirty="0"/>
              <a:t>		super( ); 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687" dirty="0">
                <a:solidFill>
                  <a:srgbClr val="FFFF00"/>
                </a:solidFill>
              </a:rPr>
              <a:t>		</a:t>
            </a:r>
            <a:r>
              <a:rPr lang="en-US" sz="1687" dirty="0" err="1">
                <a:solidFill>
                  <a:srgbClr val="FFFF00"/>
                </a:solidFill>
              </a:rPr>
              <a:t>this.state</a:t>
            </a:r>
            <a:r>
              <a:rPr lang="en-US" sz="1687" dirty="0">
                <a:solidFill>
                  <a:srgbClr val="FFFF00"/>
                </a:solidFill>
              </a:rPr>
              <a:t> </a:t>
            </a:r>
            <a:r>
              <a:rPr lang="en-US" sz="1687" dirty="0"/>
              <a:t>= {</a:t>
            </a:r>
            <a:br>
              <a:rPr lang="en-US" sz="1687" dirty="0"/>
            </a:br>
            <a:r>
              <a:rPr lang="en-US" sz="1687" dirty="0"/>
              <a:t>			</a:t>
            </a:r>
            <a:r>
              <a:rPr lang="en-US" sz="1687" dirty="0" err="1">
                <a:solidFill>
                  <a:srgbClr val="FFFF00"/>
                </a:solidFill>
              </a:rPr>
              <a:t>carstats</a:t>
            </a:r>
            <a:r>
              <a:rPr lang="en-US" sz="1687" dirty="0"/>
              <a:t>: [ ],</a:t>
            </a:r>
            <a:br>
              <a:rPr lang="en-US" sz="1687" dirty="0"/>
            </a:br>
            <a:r>
              <a:rPr lang="en-US" sz="1687" dirty="0"/>
              <a:t>			</a:t>
            </a:r>
            <a:r>
              <a:rPr lang="en-US" sz="1687" dirty="0">
                <a:solidFill>
                  <a:srgbClr val="FFFF00"/>
                </a:solidFill>
              </a:rPr>
              <a:t>config</a:t>
            </a:r>
            <a:r>
              <a:rPr lang="en-US" sz="1687" dirty="0"/>
              <a:t>: {</a:t>
            </a:r>
            <a:br>
              <a:rPr lang="en-US" sz="1687" dirty="0"/>
            </a:br>
            <a:r>
              <a:rPr lang="en-US" sz="1687" dirty="0"/>
              <a:t>				speed: 55,</a:t>
            </a:r>
            <a:br>
              <a:rPr lang="en-US" sz="1687" dirty="0"/>
            </a:br>
            <a:r>
              <a:rPr lang="en-US" sz="1687" dirty="0"/>
              <a:t>				temperature: 20,</a:t>
            </a:r>
            <a:br>
              <a:rPr lang="en-US" sz="1687" dirty="0"/>
            </a:br>
            <a:r>
              <a:rPr lang="en-US" sz="1687" dirty="0"/>
              <a:t>				climate: true,</a:t>
            </a:r>
            <a:br>
              <a:rPr lang="en-US" sz="1687" dirty="0"/>
            </a:br>
            <a:r>
              <a:rPr lang="en-US" sz="1687" dirty="0"/>
              <a:t>				wheels: 19</a:t>
            </a:r>
            <a:br>
              <a:rPr lang="en-US" sz="1687" dirty="0"/>
            </a:br>
            <a:r>
              <a:rPr lang="en-US" sz="1687" dirty="0"/>
              <a:t>			}</a:t>
            </a:r>
            <a:br>
              <a:rPr lang="en-US" sz="1687" dirty="0"/>
            </a:br>
            <a:r>
              <a:rPr lang="en-US" sz="1687" dirty="0"/>
              <a:t>		}</a:t>
            </a:r>
            <a:br>
              <a:rPr lang="en-US" sz="1687" dirty="0"/>
            </a:br>
            <a:r>
              <a:rPr lang="en-US" sz="1687" dirty="0"/>
              <a:t>    }</a:t>
            </a:r>
            <a:br>
              <a:rPr lang="en-US" sz="1687" dirty="0"/>
            </a:br>
            <a:br>
              <a:rPr lang="en-US" sz="1687" dirty="0"/>
            </a:br>
            <a:r>
              <a:rPr lang="en-US" sz="1687" dirty="0"/>
              <a:t>    </a:t>
            </a:r>
            <a:r>
              <a:rPr lang="en-US" sz="1687" dirty="0">
                <a:solidFill>
                  <a:srgbClr val="00B0F0"/>
                </a:solidFill>
              </a:rPr>
              <a:t>render( ) </a:t>
            </a:r>
            <a:r>
              <a:rPr lang="en-US" sz="1687" dirty="0"/>
              <a:t>{</a:t>
            </a:r>
            <a:br>
              <a:rPr lang="en-US" sz="1687" dirty="0"/>
            </a:br>
            <a:r>
              <a:rPr lang="en-US" sz="1687" dirty="0"/>
              <a:t>	</a:t>
            </a:r>
            <a:r>
              <a:rPr lang="en-US" sz="1687" dirty="0">
                <a:solidFill>
                  <a:srgbClr val="FFFF00"/>
                </a:solidFill>
              </a:rPr>
              <a:t>const { config } = </a:t>
            </a:r>
            <a:r>
              <a:rPr lang="en-US" sz="1687" dirty="0" err="1">
                <a:solidFill>
                  <a:srgbClr val="FFFF00"/>
                </a:solidFill>
              </a:rPr>
              <a:t>this.state</a:t>
            </a:r>
            <a:r>
              <a:rPr lang="en-US" sz="1687" dirty="0">
                <a:solidFill>
                  <a:srgbClr val="FFFF00"/>
                </a:solidFill>
              </a:rPr>
              <a:t>;</a:t>
            </a:r>
            <a:br>
              <a:rPr lang="en-US" sz="1687" dirty="0">
                <a:solidFill>
                  <a:srgbClr val="FFFF00"/>
                </a:solidFill>
              </a:rPr>
            </a:br>
            <a:r>
              <a:rPr lang="en-US" sz="1687" dirty="0"/>
              <a:t>	return (</a:t>
            </a:r>
            <a:br>
              <a:rPr lang="en-US" sz="1687" dirty="0"/>
            </a:br>
            <a:r>
              <a:rPr lang="en-US" sz="1687" dirty="0"/>
              <a:t>		&lt;form </a:t>
            </a:r>
            <a:r>
              <a:rPr lang="en-US" sz="1687" dirty="0" err="1"/>
              <a:t>className</a:t>
            </a:r>
            <a:r>
              <a:rPr lang="en-US" sz="1687" dirty="0"/>
              <a:t>="tesla-battery"&gt;</a:t>
            </a:r>
            <a:br>
              <a:rPr lang="en-US" sz="1687" dirty="0"/>
            </a:br>
            <a:r>
              <a:rPr lang="en-US" sz="1687" dirty="0"/>
              <a:t>			&lt;h1&gt;Range Per Charge&lt;/h1&gt;</a:t>
            </a:r>
            <a:br>
              <a:rPr lang="en-US" sz="1687" dirty="0"/>
            </a:br>
            <a:r>
              <a:rPr lang="en-US" sz="1687" dirty="0"/>
              <a:t>			&lt;</a:t>
            </a:r>
            <a:r>
              <a:rPr lang="en-US" sz="1687" dirty="0" err="1"/>
              <a:t>TeslaCar</a:t>
            </a:r>
            <a:r>
              <a:rPr lang="en-US" sz="1687" dirty="0"/>
              <a:t> /&gt;</a:t>
            </a:r>
            <a:br>
              <a:rPr lang="en-US" sz="1687" dirty="0"/>
            </a:br>
            <a:r>
              <a:rPr lang="en-US" sz="1687" dirty="0"/>
              <a:t>		&lt;/form&gt;</a:t>
            </a:r>
            <a:br>
              <a:rPr lang="en-US" sz="1687" dirty="0"/>
            </a:br>
            <a:r>
              <a:rPr lang="en-US" sz="1687" dirty="0"/>
              <a:t>		)</a:t>
            </a:r>
            <a:br>
              <a:rPr lang="en-US" sz="1687" dirty="0"/>
            </a:br>
            <a:r>
              <a:rPr lang="en-US" sz="1687" dirty="0"/>
              <a:t>	}</a:t>
            </a:r>
            <a:br>
              <a:rPr lang="en-US" sz="1687" dirty="0"/>
            </a:br>
            <a:r>
              <a:rPr lang="en-US" sz="1687" dirty="0"/>
              <a:t>}</a:t>
            </a:r>
            <a:br>
              <a:rPr lang="en-US" sz="1687" dirty="0"/>
            </a:br>
            <a:endParaRPr lang="en-US" sz="1687" dirty="0"/>
          </a:p>
        </p:txBody>
      </p:sp>
    </p:spTree>
    <p:extLst>
      <p:ext uri="{BB962C8B-B14F-4D97-AF65-F5344CB8AC3E}">
        <p14:creationId xmlns:p14="http://schemas.microsoft.com/office/powerpoint/2010/main" val="425171169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8E737-ABA6-354D-BA8E-A7FE75047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94FE4-ECDF-344D-B325-40DED557FA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01822" indent="-401822"/>
            <a:r>
              <a:rPr lang="en-US" b="1" i="1" dirty="0" err="1"/>
              <a:t>carstats</a:t>
            </a:r>
            <a:r>
              <a:rPr lang="en-US" b="1" i="1" dirty="0"/>
              <a:t> (object array)</a:t>
            </a:r>
            <a:r>
              <a:rPr lang="en-US" dirty="0"/>
              <a:t> : contains the maximum battery range per model. This range is based on the user input (</a:t>
            </a:r>
            <a:r>
              <a:rPr lang="en-US" dirty="0" err="1"/>
              <a:t>wheelsize</a:t>
            </a:r>
            <a:r>
              <a:rPr lang="en-US" dirty="0"/>
              <a:t> – climate – speed - </a:t>
            </a:r>
            <a:r>
              <a:rPr lang="en-US" dirty="0" err="1"/>
              <a:t>temparature</a:t>
            </a:r>
            <a:r>
              <a:rPr lang="en-US" dirty="0"/>
              <a:t>)</a:t>
            </a:r>
          </a:p>
          <a:p>
            <a:r>
              <a:rPr lang="en-US" b="1" dirty="0"/>
              <a:t>config (object)</a:t>
            </a:r>
            <a:r>
              <a:rPr lang="en-US" dirty="0"/>
              <a:t>: Currently selected conditions object (speed: 55, temperature: 20, climate: </a:t>
            </a:r>
            <a:r>
              <a:rPr lang="en-US" dirty="0" err="1"/>
              <a:t>aricon</a:t>
            </a:r>
            <a:r>
              <a:rPr lang="en-US" dirty="0"/>
              <a:t> on, wheel: 19)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4434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87D25-E65B-3E4D-862E-43BC3DA5C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carstats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25C588-02FE-1943-9496-8C38276C65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244" indent="0">
              <a:spcBef>
                <a:spcPts val="1687"/>
              </a:spcBef>
              <a:buNone/>
            </a:pPr>
            <a:r>
              <a:rPr lang="en-US" sz="1687" dirty="0"/>
              <a:t>[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":"60","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":267},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":"60D","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":271},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":"75","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":323},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":"75D","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":332},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":"90D","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":365},</a:t>
            </a:r>
          </a:p>
          <a:p>
            <a:pPr marL="439771" lvl="1" indent="0">
              <a:spcBef>
                <a:spcPts val="1687"/>
              </a:spcBef>
              <a:buNone/>
            </a:pPr>
            <a:r>
              <a:rPr lang="en-US" sz="1687" b="1" dirty="0"/>
              <a:t>{"</a:t>
            </a:r>
            <a:r>
              <a:rPr lang="en-US" sz="1687" b="1" dirty="0">
                <a:solidFill>
                  <a:srgbClr val="0070C0"/>
                </a:solidFill>
              </a:rPr>
              <a:t>model</a:t>
            </a:r>
            <a:r>
              <a:rPr lang="en-US" sz="1687" b="1" dirty="0"/>
              <a:t>":"P100D","</a:t>
            </a:r>
            <a:r>
              <a:rPr lang="en-US" sz="1687" b="1" dirty="0">
                <a:solidFill>
                  <a:srgbClr val="00B0F0"/>
                </a:solidFill>
              </a:rPr>
              <a:t>miles</a:t>
            </a:r>
            <a:r>
              <a:rPr lang="en-US" sz="1687" b="1" dirty="0"/>
              <a:t>":409}</a:t>
            </a:r>
          </a:p>
          <a:p>
            <a:pPr marL="127244" indent="0">
              <a:spcBef>
                <a:spcPts val="1687"/>
              </a:spcBef>
              <a:buNone/>
            </a:pPr>
            <a:r>
              <a:rPr lang="en-US" sz="1687" dirty="0"/>
              <a:t>]</a:t>
            </a:r>
          </a:p>
          <a:p>
            <a:pPr marL="127244" indent="0">
              <a:buNone/>
            </a:pPr>
            <a:endParaRPr lang="en-US" sz="1687" dirty="0"/>
          </a:p>
        </p:txBody>
      </p:sp>
    </p:spTree>
    <p:extLst>
      <p:ext uri="{BB962C8B-B14F-4D97-AF65-F5344CB8AC3E}">
        <p14:creationId xmlns:p14="http://schemas.microsoft.com/office/powerpoint/2010/main" val="40444920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CED-F841-BE49-9EAB-5F30F307C0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14F40A-2CC6-9C42-91C2-82AE551E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r>
              <a:rPr lang="en-US" sz="5400" b="1" dirty="0">
                <a:solidFill>
                  <a:schemeClr val="bg1"/>
                </a:solidFill>
              </a:rPr>
              <a:t>Tesla Battery Service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9671301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32F2C-FB90-214B-B37E-145157851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8D93017-3DF0-4A4F-8468-86FF7CA9BF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56074" y="178594"/>
            <a:ext cx="6477360" cy="6679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4437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7605B-AD4E-0A48-AA42-9498EB3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5EBA4-176D-CA4B-AE25-875B784307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885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F92A8E7-FEDB-B941-91A6-56C646B8C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019" y="-22811"/>
            <a:ext cx="7804546" cy="1518046"/>
          </a:xfrm>
        </p:spPr>
        <p:txBody>
          <a:bodyPr>
            <a:normAutofit fontScale="90000"/>
          </a:bodyPr>
          <a:lstStyle/>
          <a:p>
            <a:r>
              <a:rPr lang="en-US" dirty="0"/>
              <a:t>Passing props to </a:t>
            </a:r>
            <a:br>
              <a:rPr lang="en-US" dirty="0"/>
            </a:br>
            <a:r>
              <a:rPr lang="en-US" dirty="0"/>
              <a:t>Tesla Car Component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2DFF986-EA57-A742-9074-3936B4488CF0}"/>
              </a:ext>
            </a:extLst>
          </p:cNvPr>
          <p:cNvSpPr/>
          <p:nvPr/>
        </p:nvSpPr>
        <p:spPr>
          <a:xfrm>
            <a:off x="5458759" y="3336148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highlight>
                  <a:srgbClr val="FFFF00"/>
                </a:highlight>
                <a:latin typeface="Calibri" panose="020F0502020204030204"/>
              </a:rPr>
              <a:t>TeslaBattery</a:t>
            </a:r>
            <a:endParaRPr lang="en-US" sz="1266" dirty="0">
              <a:solidFill>
                <a:prstClr val="white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E1896F2-FE9F-9342-9E93-0BD1AC50878C}"/>
              </a:ext>
            </a:extLst>
          </p:cNvPr>
          <p:cNvSpPr/>
          <p:nvPr/>
        </p:nvSpPr>
        <p:spPr>
          <a:xfrm>
            <a:off x="3074533" y="4637842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 err="1">
                <a:solidFill>
                  <a:srgbClr val="FF0000"/>
                </a:solidFill>
                <a:highlight>
                  <a:srgbClr val="FFFF00"/>
                </a:highlight>
                <a:latin typeface="Calibri" panose="020F0502020204030204"/>
              </a:rPr>
              <a:t>TeslaCar</a:t>
            </a:r>
            <a:endParaRPr lang="en-US" sz="1266" dirty="0">
              <a:solidFill>
                <a:srgbClr val="FF0000"/>
              </a:solidFill>
              <a:highlight>
                <a:srgbClr val="FFFF00"/>
              </a:highlight>
              <a:latin typeface="Calibri" panose="020F0502020204030204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6FF6D7D-5036-B548-A7B1-84D142FAD291}"/>
              </a:ext>
            </a:extLst>
          </p:cNvPr>
          <p:cNvSpPr/>
          <p:nvPr/>
        </p:nvSpPr>
        <p:spPr>
          <a:xfrm>
            <a:off x="4519987" y="4645983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TeslaStats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E7240C4F-AC2D-0042-AEB6-6F8A155011A4}"/>
              </a:ext>
            </a:extLst>
          </p:cNvPr>
          <p:cNvSpPr/>
          <p:nvPr/>
        </p:nvSpPr>
        <p:spPr>
          <a:xfrm>
            <a:off x="5917751" y="4645983"/>
            <a:ext cx="115627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TeslaCounter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6B20A3-55EC-CF4E-BE18-3F3C9C3CDA47}"/>
              </a:ext>
            </a:extLst>
          </p:cNvPr>
          <p:cNvSpPr/>
          <p:nvPr/>
        </p:nvSpPr>
        <p:spPr>
          <a:xfrm>
            <a:off x="7395885" y="4645983"/>
            <a:ext cx="115627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TeslaClimate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41DF48D-4196-1F40-8D42-C01799EE3EE8}"/>
              </a:ext>
            </a:extLst>
          </p:cNvPr>
          <p:cNvSpPr/>
          <p:nvPr/>
        </p:nvSpPr>
        <p:spPr>
          <a:xfrm>
            <a:off x="8847693" y="4637842"/>
            <a:ext cx="1156278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FF0000"/>
                </a:solidFill>
                <a:latin typeface="Calibri" panose="020F0502020204030204"/>
              </a:rPr>
              <a:t>TeslaWheels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E4FB4236-A7BF-D24E-A497-D1A864EAE274}"/>
              </a:ext>
            </a:extLst>
          </p:cNvPr>
          <p:cNvCxnSpPr>
            <a:cxnSpLocks/>
            <a:endCxn id="25" idx="0"/>
          </p:cNvCxnSpPr>
          <p:nvPr/>
        </p:nvCxnSpPr>
        <p:spPr>
          <a:xfrm flipH="1">
            <a:off x="4424841" y="3071232"/>
            <a:ext cx="1627955" cy="2470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F5AD8758-4C7B-AF49-B21E-B08CBB934E17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3226004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B2DBC49-E766-B947-A799-3D04DF69A19D}"/>
              </a:ext>
            </a:extLst>
          </p:cNvPr>
          <p:cNvCxnSpPr>
            <a:cxnSpLocks/>
          </p:cNvCxnSpPr>
          <p:nvPr/>
        </p:nvCxnSpPr>
        <p:spPr>
          <a:xfrm>
            <a:off x="6138417" y="3995367"/>
            <a:ext cx="1755376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76E21E3B-EF29-1143-AE93-C0DC700D87C7}"/>
              </a:ext>
            </a:extLst>
          </p:cNvPr>
          <p:cNvCxnSpPr>
            <a:cxnSpLocks/>
          </p:cNvCxnSpPr>
          <p:nvPr/>
        </p:nvCxnSpPr>
        <p:spPr>
          <a:xfrm>
            <a:off x="6085185" y="3995367"/>
            <a:ext cx="264080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20AD97D0-D65F-9B4B-9D88-8F0C9D9520E2}"/>
              </a:ext>
            </a:extLst>
          </p:cNvPr>
          <p:cNvCxnSpPr>
            <a:cxnSpLocks/>
          </p:cNvCxnSpPr>
          <p:nvPr/>
        </p:nvCxnSpPr>
        <p:spPr>
          <a:xfrm flipH="1">
            <a:off x="4963162" y="3998168"/>
            <a:ext cx="1084611" cy="6478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Rectangle 65">
            <a:extLst>
              <a:ext uri="{FF2B5EF4-FFF2-40B4-BE49-F238E27FC236}">
                <a16:creationId xmlns:a16="http://schemas.microsoft.com/office/drawing/2014/main" id="{D12AB82D-4558-E043-A044-7C3CB5306877}"/>
              </a:ext>
            </a:extLst>
          </p:cNvPr>
          <p:cNvSpPr/>
          <p:nvPr/>
        </p:nvSpPr>
        <p:spPr>
          <a:xfrm>
            <a:off x="5436589" y="2431161"/>
            <a:ext cx="1441067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>
                <a:solidFill>
                  <a:srgbClr val="C00000"/>
                </a:solidFill>
                <a:latin typeface="Calibri" panose="020F0502020204030204"/>
              </a:rPr>
              <a:t>App.</a:t>
            </a:r>
            <a:r>
              <a:rPr lang="en-US" sz="1266" b="1" dirty="0" err="1">
                <a:solidFill>
                  <a:srgbClr val="C00000"/>
                </a:solidFill>
                <a:latin typeface="Calibri" panose="020F0502020204030204"/>
              </a:rPr>
              <a:t>js</a:t>
            </a:r>
            <a:endParaRPr lang="en-US" sz="126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09702B6-8928-DD49-8288-1F50249C0AFD}"/>
              </a:ext>
            </a:extLst>
          </p:cNvPr>
          <p:cNvCxnSpPr>
            <a:cxnSpLocks/>
          </p:cNvCxnSpPr>
          <p:nvPr/>
        </p:nvCxnSpPr>
        <p:spPr>
          <a:xfrm>
            <a:off x="6179292" y="3074098"/>
            <a:ext cx="0" cy="280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672B8CA5-E2F4-794E-9F31-C2D0352C5077}"/>
              </a:ext>
            </a:extLst>
          </p:cNvPr>
          <p:cNvSpPr txBox="1"/>
          <p:nvPr/>
        </p:nvSpPr>
        <p:spPr>
          <a:xfrm>
            <a:off x="7612334" y="4057069"/>
            <a:ext cx="574925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3DEA51D-9B37-E542-9419-A35740AB8572}"/>
              </a:ext>
            </a:extLst>
          </p:cNvPr>
          <p:cNvSpPr txBox="1"/>
          <p:nvPr/>
        </p:nvSpPr>
        <p:spPr>
          <a:xfrm>
            <a:off x="3986919" y="4100350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63622B4-03C7-EA4E-8E92-01A5D7FC9B29}"/>
              </a:ext>
            </a:extLst>
          </p:cNvPr>
          <p:cNvSpPr txBox="1"/>
          <p:nvPr/>
        </p:nvSpPr>
        <p:spPr>
          <a:xfrm>
            <a:off x="4859701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F2CC146-8903-4146-9E87-6BE0C5379435}"/>
              </a:ext>
            </a:extLst>
          </p:cNvPr>
          <p:cNvSpPr txBox="1"/>
          <p:nvPr/>
        </p:nvSpPr>
        <p:spPr>
          <a:xfrm>
            <a:off x="5696685" y="4285399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801E464-9043-7E41-87E0-898112CE998F}"/>
              </a:ext>
            </a:extLst>
          </p:cNvPr>
          <p:cNvSpPr txBox="1"/>
          <p:nvPr/>
        </p:nvSpPr>
        <p:spPr>
          <a:xfrm>
            <a:off x="6417047" y="4207833"/>
            <a:ext cx="553737" cy="481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>
              <a:defRPr/>
            </a:pPr>
            <a:r>
              <a:rPr lang="en-US" sz="1266" b="1" i="1" dirty="0">
                <a:solidFill>
                  <a:prstClr val="black"/>
                </a:solidFill>
                <a:latin typeface="Calibri" panose="020F0502020204030204"/>
              </a:rPr>
              <a:t>props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B38D3E6-12D6-2C40-9898-E552CD5E09A5}"/>
              </a:ext>
            </a:extLst>
          </p:cNvPr>
          <p:cNvSpPr/>
          <p:nvPr/>
        </p:nvSpPr>
        <p:spPr>
          <a:xfrm>
            <a:off x="5806664" y="1841130"/>
            <a:ext cx="732393" cy="422669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r>
              <a:rPr lang="en-US" sz="1266" b="1" dirty="0" err="1">
                <a:solidFill>
                  <a:srgbClr val="C00000"/>
                </a:solidFill>
                <a:latin typeface="Calibri" panose="020F0502020204030204"/>
              </a:rPr>
              <a:t>Index.js</a:t>
            </a:r>
            <a:endParaRPr lang="en-US" sz="1266" dirty="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C5C6535D-0742-4E4E-9DCE-6487A63476FA}"/>
              </a:ext>
            </a:extLst>
          </p:cNvPr>
          <p:cNvCxnSpPr>
            <a:cxnSpLocks/>
            <a:endCxn id="66" idx="0"/>
          </p:cNvCxnSpPr>
          <p:nvPr/>
        </p:nvCxnSpPr>
        <p:spPr>
          <a:xfrm>
            <a:off x="6130498" y="2263798"/>
            <a:ext cx="26625" cy="1673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358EA2D9-E4D7-E04F-BA2B-0BA3B7848D5B}"/>
              </a:ext>
            </a:extLst>
          </p:cNvPr>
          <p:cNvSpPr txBox="1"/>
          <p:nvPr/>
        </p:nvSpPr>
        <p:spPr>
          <a:xfrm>
            <a:off x="7043893" y="3481615"/>
            <a:ext cx="215727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6" b="1" i="1" dirty="0">
                <a:sym typeface="Wingdings" pitchFamily="2" charset="2"/>
              </a:rPr>
              <a:t> </a:t>
            </a:r>
            <a:r>
              <a:rPr lang="en-US" sz="1266" b="1" i="1" dirty="0"/>
              <a:t>Container Component</a:t>
            </a:r>
            <a:endParaRPr lang="en-US" sz="1266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9492D6B1-580B-E849-B5B6-7A5D4303DB00}"/>
              </a:ext>
            </a:extLst>
          </p:cNvPr>
          <p:cNvSpPr txBox="1"/>
          <p:nvPr/>
        </p:nvSpPr>
        <p:spPr>
          <a:xfrm>
            <a:off x="4886615" y="5364347"/>
            <a:ext cx="2590298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00911" indent="-200911">
              <a:buFont typeface="Wingdings" pitchFamily="2" charset="2"/>
              <a:buChar char="à"/>
            </a:pPr>
            <a:r>
              <a:rPr lang="en-US" sz="1266" b="1" dirty="0"/>
              <a:t>Presentational </a:t>
            </a:r>
            <a:r>
              <a:rPr lang="en-US" sz="1266" b="1" i="1" dirty="0"/>
              <a:t>Components</a:t>
            </a:r>
            <a:endParaRPr lang="en-US" sz="1266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1B32F86-4ADB-4C42-890B-828FA056C186}"/>
              </a:ext>
            </a:extLst>
          </p:cNvPr>
          <p:cNvSpPr/>
          <p:nvPr/>
        </p:nvSpPr>
        <p:spPr>
          <a:xfrm>
            <a:off x="3962961" y="3318325"/>
            <a:ext cx="923761" cy="642938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sz="1266" b="1" dirty="0">
                <a:solidFill>
                  <a:srgbClr val="FF0000"/>
                </a:solidFill>
                <a:latin typeface="Calibri" panose="020F0502020204030204"/>
              </a:rPr>
              <a:t>Header</a:t>
            </a:r>
            <a:endParaRPr lang="en-US" sz="1266" dirty="0">
              <a:solidFill>
                <a:srgbClr val="FF0000"/>
              </a:solidFill>
              <a:latin typeface="Calibri" panose="020F0502020204030204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30D80CB-CF87-EC42-A273-78C63AD83DB1}"/>
              </a:ext>
            </a:extLst>
          </p:cNvPr>
          <p:cNvCxnSpPr>
            <a:cxnSpLocks/>
            <a:endCxn id="56" idx="0"/>
          </p:cNvCxnSpPr>
          <p:nvPr/>
        </p:nvCxnSpPr>
        <p:spPr>
          <a:xfrm flipH="1">
            <a:off x="3536413" y="3995367"/>
            <a:ext cx="2381338" cy="6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324048-EC5B-F14D-982B-1679BBCACE1D}"/>
              </a:ext>
            </a:extLst>
          </p:cNvPr>
          <p:cNvSpPr txBox="1"/>
          <p:nvPr/>
        </p:nvSpPr>
        <p:spPr>
          <a:xfrm>
            <a:off x="3659471" y="4207834"/>
            <a:ext cx="980373" cy="28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66" b="1" dirty="0" err="1">
                <a:solidFill>
                  <a:srgbClr val="FFFF00"/>
                </a:solidFill>
              </a:rPr>
              <a:t>wheelsize</a:t>
            </a:r>
            <a:endParaRPr lang="en-US" sz="1266" dirty="0"/>
          </a:p>
        </p:txBody>
      </p:sp>
    </p:spTree>
    <p:extLst>
      <p:ext uri="{BB962C8B-B14F-4D97-AF65-F5344CB8AC3E}">
        <p14:creationId xmlns:p14="http://schemas.microsoft.com/office/powerpoint/2010/main" val="94185918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7" y="180827"/>
            <a:ext cx="7298616" cy="6509741"/>
          </a:xfrm>
        </p:spPr>
        <p:txBody>
          <a:bodyPr/>
          <a:lstStyle/>
          <a:p>
            <a:pPr>
              <a:spcBef>
                <a:spcPts val="422"/>
              </a:spcBef>
            </a:pPr>
            <a:endParaRPr lang="en-US" sz="1125" dirty="0"/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/>
              <a:t>class </a:t>
            </a:r>
            <a:r>
              <a:rPr lang="en-US" sz="1125" dirty="0" err="1">
                <a:solidFill>
                  <a:srgbClr val="00B0F0"/>
                </a:solidFill>
              </a:rPr>
              <a:t>TeslaBattery</a:t>
            </a:r>
            <a:r>
              <a:rPr lang="en-US" sz="1125" dirty="0"/>
              <a:t> extends </a:t>
            </a:r>
            <a:r>
              <a:rPr lang="en-US" sz="1125" dirty="0" err="1"/>
              <a:t>React.Component</a:t>
            </a:r>
            <a:r>
              <a:rPr lang="en-US" sz="1125" dirty="0"/>
              <a:t> {</a:t>
            </a:r>
            <a:br>
              <a:rPr lang="en-US" sz="1125" dirty="0"/>
            </a:br>
            <a:r>
              <a:rPr lang="en-US" sz="1125" dirty="0"/>
              <a:t>	constructor () {</a:t>
            </a:r>
            <a:br>
              <a:rPr lang="en-US" sz="1125" dirty="0"/>
            </a:br>
            <a:r>
              <a:rPr lang="en-US" sz="1125" dirty="0"/>
              <a:t>		super( ); 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>
                <a:solidFill>
                  <a:srgbClr val="FFFF00"/>
                </a:solidFill>
              </a:rPr>
              <a:t>		</a:t>
            </a:r>
            <a:r>
              <a:rPr lang="en-US" sz="1125" dirty="0" err="1">
                <a:solidFill>
                  <a:srgbClr val="FFFF00"/>
                </a:solidFill>
              </a:rPr>
              <a:t>this.state</a:t>
            </a:r>
            <a:r>
              <a:rPr lang="en-US" sz="1125" dirty="0">
                <a:solidFill>
                  <a:srgbClr val="FFFF00"/>
                </a:solidFill>
              </a:rPr>
              <a:t> </a:t>
            </a:r>
            <a:r>
              <a:rPr lang="en-US" sz="1125" dirty="0"/>
              <a:t>= {</a:t>
            </a:r>
            <a:br>
              <a:rPr lang="en-US" sz="1125" dirty="0"/>
            </a:br>
            <a:r>
              <a:rPr lang="en-US" sz="1125" dirty="0"/>
              <a:t>			</a:t>
            </a:r>
            <a:r>
              <a:rPr lang="en-US" sz="1125" dirty="0" err="1">
                <a:solidFill>
                  <a:srgbClr val="FFFF00"/>
                </a:solidFill>
              </a:rPr>
              <a:t>carstats</a:t>
            </a:r>
            <a:r>
              <a:rPr lang="en-US" sz="1125" dirty="0"/>
              <a:t>: [],</a:t>
            </a:r>
            <a:br>
              <a:rPr lang="en-US" sz="1125" dirty="0"/>
            </a:br>
            <a:r>
              <a:rPr lang="en-US" sz="1125" dirty="0"/>
              <a:t>			</a:t>
            </a:r>
            <a:r>
              <a:rPr lang="en-US" sz="1125" dirty="0">
                <a:solidFill>
                  <a:srgbClr val="FFFF00"/>
                </a:solidFill>
              </a:rPr>
              <a:t>config</a:t>
            </a:r>
            <a:r>
              <a:rPr lang="en-US" sz="1125" dirty="0"/>
              <a:t>: {</a:t>
            </a:r>
            <a:br>
              <a:rPr lang="en-US" sz="1125" dirty="0"/>
            </a:br>
            <a:r>
              <a:rPr lang="en-US" sz="1125" dirty="0"/>
              <a:t>				speed: 55,</a:t>
            </a:r>
            <a:br>
              <a:rPr lang="en-US" sz="1125" dirty="0"/>
            </a:br>
            <a:r>
              <a:rPr lang="en-US" sz="1125" dirty="0"/>
              <a:t>				temperature: 20,</a:t>
            </a:r>
            <a:br>
              <a:rPr lang="en-US" sz="1125" dirty="0"/>
            </a:br>
            <a:r>
              <a:rPr lang="en-US" sz="1125" dirty="0"/>
              <a:t>				climate: true,</a:t>
            </a:r>
            <a:br>
              <a:rPr lang="en-US" sz="1125" dirty="0"/>
            </a:br>
            <a:r>
              <a:rPr lang="en-US" sz="1125" dirty="0"/>
              <a:t>				wheels: 19</a:t>
            </a:r>
            <a:br>
              <a:rPr lang="en-US" sz="1125" dirty="0"/>
            </a:br>
            <a:r>
              <a:rPr lang="en-US" sz="1125" dirty="0"/>
              <a:t>			}</a:t>
            </a:r>
            <a:br>
              <a:rPr lang="en-US" sz="1125" dirty="0"/>
            </a:br>
            <a:r>
              <a:rPr lang="en-US" sz="1125" dirty="0"/>
              <a:t>		}</a:t>
            </a:r>
            <a:br>
              <a:rPr lang="en-US" sz="1125" dirty="0"/>
            </a:br>
            <a:r>
              <a:rPr lang="en-US" sz="1125" dirty="0"/>
              <a:t>    	}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>
                <a:solidFill>
                  <a:srgbClr val="00B0F0"/>
                </a:solidFill>
              </a:rPr>
              <a:t>	render( ) </a:t>
            </a:r>
            <a:r>
              <a:rPr lang="en-US" sz="1125" dirty="0"/>
              <a:t>{</a:t>
            </a:r>
            <a:br>
              <a:rPr lang="en-US" sz="1125" dirty="0"/>
            </a:br>
            <a:r>
              <a:rPr lang="en-US" sz="1125" dirty="0"/>
              <a:t>		</a:t>
            </a:r>
            <a:r>
              <a:rPr lang="en-US" sz="1125" dirty="0">
                <a:solidFill>
                  <a:srgbClr val="FFFF00"/>
                </a:solidFill>
              </a:rPr>
              <a:t>const { config } = </a:t>
            </a:r>
            <a:r>
              <a:rPr lang="en-US" sz="1125" dirty="0" err="1">
                <a:solidFill>
                  <a:srgbClr val="FFFF00"/>
                </a:solidFill>
              </a:rPr>
              <a:t>this.state</a:t>
            </a:r>
            <a:r>
              <a:rPr lang="en-US" sz="1125" dirty="0">
                <a:solidFill>
                  <a:srgbClr val="FFFF00"/>
                </a:solidFill>
              </a:rPr>
              <a:t>;</a:t>
            </a:r>
            <a:br>
              <a:rPr lang="en-US" sz="1125" dirty="0">
                <a:solidFill>
                  <a:srgbClr val="FFFF00"/>
                </a:solidFill>
              </a:rPr>
            </a:br>
            <a:r>
              <a:rPr lang="en-US" sz="1125" dirty="0"/>
              <a:t>		return (</a:t>
            </a:r>
            <a:br>
              <a:rPr lang="en-US" sz="1125" dirty="0"/>
            </a:br>
            <a:r>
              <a:rPr lang="en-US" sz="1125" dirty="0"/>
              <a:t>			&lt;form </a:t>
            </a:r>
            <a:r>
              <a:rPr lang="en-US" sz="1125" dirty="0" err="1"/>
              <a:t>className</a:t>
            </a:r>
            <a:r>
              <a:rPr lang="en-US" sz="1125" dirty="0"/>
              <a:t>="tesla-battery"&gt;</a:t>
            </a:r>
            <a:br>
              <a:rPr lang="en-US" sz="1125" dirty="0"/>
            </a:br>
            <a:r>
              <a:rPr lang="en-US" sz="1125" dirty="0"/>
              <a:t>				&lt;h1&gt;Range Per Charge&lt;/h1&gt;</a:t>
            </a:r>
            <a:br>
              <a:rPr lang="en-US" sz="1125" dirty="0"/>
            </a:br>
            <a:r>
              <a:rPr lang="en-US" sz="1125" dirty="0"/>
              <a:t>				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&lt;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TeslaCar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  </a:t>
            </a:r>
            <a:r>
              <a:rPr lang="en-US" sz="1125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={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config.wheels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}/&gt;</a:t>
            </a:r>
            <a:br>
              <a:rPr lang="en-US" sz="1125" dirty="0"/>
            </a:br>
            <a:r>
              <a:rPr lang="en-US" sz="1125" dirty="0"/>
              <a:t>			&lt;/form&gt;</a:t>
            </a:r>
            <a:br>
              <a:rPr lang="en-US" sz="1125" dirty="0"/>
            </a:br>
            <a:r>
              <a:rPr lang="en-US" sz="1125" dirty="0"/>
              <a:t>		)</a:t>
            </a:r>
            <a:br>
              <a:rPr lang="en-US" sz="1125" dirty="0"/>
            </a:br>
            <a:r>
              <a:rPr lang="en-US" sz="1125" dirty="0"/>
              <a:t>	}</a:t>
            </a:r>
            <a:br>
              <a:rPr lang="en-US" sz="1125" dirty="0"/>
            </a:br>
            <a:r>
              <a:rPr lang="en-US" sz="1125" dirty="0"/>
              <a:t>}</a:t>
            </a:r>
            <a:br>
              <a:rPr lang="en-US" sz="1125" dirty="0"/>
            </a:br>
            <a:endParaRPr lang="en-US" sz="1125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042ADF-60F7-1B41-B09B-BE3CFAC44150}"/>
              </a:ext>
            </a:extLst>
          </p:cNvPr>
          <p:cNvSpPr txBox="1"/>
          <p:nvPr/>
        </p:nvSpPr>
        <p:spPr>
          <a:xfrm>
            <a:off x="12421621" y="4681389"/>
            <a:ext cx="1685479" cy="395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69" b="1" dirty="0" err="1">
                <a:solidFill>
                  <a:srgbClr val="0070C0"/>
                </a:solidFill>
                <a:highlight>
                  <a:srgbClr val="FFFF00"/>
                </a:highlight>
              </a:rPr>
              <a:t>wheelsize</a:t>
            </a:r>
            <a:endParaRPr lang="en-US" sz="1969" dirty="0">
              <a:highlight>
                <a:srgbClr val="FFFF00"/>
              </a:highlight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1B0087-371E-5E47-AF70-8F9EA38A8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727" y="178594"/>
            <a:ext cx="8389847" cy="1518046"/>
          </a:xfrm>
        </p:spPr>
        <p:txBody>
          <a:bodyPr>
            <a:normAutofit fontScale="90000"/>
          </a:bodyPr>
          <a:lstStyle/>
          <a:p>
            <a:pPr algn="ctr"/>
            <a:br>
              <a:rPr lang="en-US" b="1" dirty="0"/>
            </a:br>
            <a:br>
              <a:rPr lang="en-US" b="1" dirty="0"/>
            </a:br>
            <a:r>
              <a:rPr lang="en-US" b="1" dirty="0">
                <a:solidFill>
                  <a:schemeClr val="bg1"/>
                </a:solidFill>
              </a:rPr>
              <a:t>Tesla Battery Component</a:t>
            </a:r>
            <a:br>
              <a:rPr lang="en-US" dirty="0"/>
            </a:br>
            <a:br>
              <a:rPr lang="en-US" b="1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52976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EFC32-84F8-A445-8F84-6D104B1B1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93A-2567-D347-814D-93217D26F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00B0F0"/>
                </a:solidFill>
              </a:rPr>
              <a:t>Receiving props in Tesla Car Component</a:t>
            </a:r>
            <a:endParaRPr lang="en-U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3782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EA9C2-026A-7B4B-B394-C45E47AC1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7182C5-DD9F-DD47-B3D2-95119BAE6B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68502" y="0"/>
            <a:ext cx="6608677" cy="681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85888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EB167-C930-6343-AE94-DF807ACE2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Receiving props in Tesla Car Component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4B1AC-FE0B-E84B-8B23-AE4554F31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7" y="1821656"/>
            <a:ext cx="8474273" cy="4420195"/>
          </a:xfrm>
        </p:spPr>
        <p:txBody>
          <a:bodyPr>
            <a:normAutofit lnSpcReduction="10000"/>
          </a:bodyPr>
          <a:lstStyle/>
          <a:p>
            <a:pPr marL="127244" indent="0">
              <a:buNone/>
            </a:pPr>
            <a:r>
              <a:rPr lang="en-US" sz="1687" dirty="0" err="1"/>
              <a:t>const</a:t>
            </a:r>
            <a:r>
              <a:rPr lang="en-US" sz="1687" dirty="0"/>
              <a:t> </a:t>
            </a:r>
            <a:r>
              <a:rPr lang="en-US" sz="1687" dirty="0" err="1"/>
              <a:t>TeslaCar</a:t>
            </a:r>
            <a:r>
              <a:rPr lang="en-US" sz="1687" dirty="0"/>
              <a:t> = (</a:t>
            </a:r>
            <a:r>
              <a:rPr lang="en-US" sz="1687" b="1" dirty="0">
                <a:solidFill>
                  <a:srgbClr val="FFFF00"/>
                </a:solidFill>
              </a:rPr>
              <a:t>props</a:t>
            </a:r>
            <a:r>
              <a:rPr lang="en-US" sz="1687" dirty="0"/>
              <a:t>) =&gt; (</a:t>
            </a:r>
            <a:br>
              <a:rPr lang="en-US" sz="1687" dirty="0"/>
            </a:br>
            <a:r>
              <a:rPr lang="en-US" sz="1687" dirty="0"/>
              <a:t>	&lt;div </a:t>
            </a:r>
            <a:r>
              <a:rPr lang="en-US" sz="1687" dirty="0" err="1"/>
              <a:t>className</a:t>
            </a:r>
            <a:r>
              <a:rPr lang="en-US" sz="1687" dirty="0"/>
              <a:t>="tesla-car"&gt;</a:t>
            </a:r>
            <a:br>
              <a:rPr lang="en-US" sz="1687" dirty="0"/>
            </a:br>
            <a:r>
              <a:rPr lang="en-US" sz="1687" dirty="0"/>
              <a:t>	  &lt;div </a:t>
            </a:r>
            <a:r>
              <a:rPr lang="en-US" sz="1687" dirty="0" err="1"/>
              <a:t>className</a:t>
            </a:r>
            <a:r>
              <a:rPr lang="en-US" sz="1687" dirty="0"/>
              <a:t>="tesla-wheels"&gt;</a:t>
            </a:r>
            <a:br>
              <a:rPr lang="en-US" sz="1687" dirty="0"/>
            </a:br>
            <a:r>
              <a:rPr lang="en-US" sz="1687" dirty="0"/>
              <a:t>	    &lt;div </a:t>
            </a:r>
            <a:r>
              <a:rPr lang="en-US" sz="1687" dirty="0" err="1"/>
              <a:t>className</a:t>
            </a:r>
            <a:r>
              <a:rPr lang="en-US" sz="1687" dirty="0"/>
              <a:t>={`tesla-wheel tesla-wheel--front tesla-	wheel--${</a:t>
            </a:r>
            <a:r>
              <a:rPr lang="en-US" sz="1687" b="1" dirty="0" err="1">
                <a:solidFill>
                  <a:srgbClr val="FFFF00"/>
                </a:solidFill>
              </a:rPr>
              <a:t>props.wheelsize</a:t>
            </a:r>
            <a:r>
              <a:rPr lang="en-US" sz="1687" dirty="0"/>
              <a:t>}`}&gt;&lt;/div&gt;</a:t>
            </a:r>
            <a:br>
              <a:rPr lang="en-US" sz="1687" dirty="0"/>
            </a:br>
            <a:r>
              <a:rPr lang="en-US" sz="1687" dirty="0"/>
              <a:t>	    &lt;div </a:t>
            </a:r>
            <a:r>
              <a:rPr lang="en-US" sz="1687" dirty="0" err="1"/>
              <a:t>className</a:t>
            </a:r>
            <a:r>
              <a:rPr lang="en-US" sz="1687" dirty="0"/>
              <a:t>={`tesla-wheel tesla-wheel--rear tesla-	wheel--${</a:t>
            </a:r>
            <a:r>
              <a:rPr lang="en-US" sz="1687" b="1" dirty="0" err="1">
                <a:solidFill>
                  <a:srgbClr val="FFFF00"/>
                </a:solidFill>
              </a:rPr>
              <a:t>props.wheelsize</a:t>
            </a:r>
            <a:r>
              <a:rPr lang="en-US" sz="1687" dirty="0"/>
              <a:t>}`}&gt;&lt;/div&gt;</a:t>
            </a:r>
            <a:br>
              <a:rPr lang="en-US" sz="1687" dirty="0"/>
            </a:br>
            <a:r>
              <a:rPr lang="en-US" sz="1687" dirty="0"/>
              <a:t>	  &lt;/div&gt;</a:t>
            </a:r>
            <a:br>
              <a:rPr lang="en-US" sz="1687" dirty="0"/>
            </a:br>
            <a:r>
              <a:rPr lang="en-US" sz="1687" dirty="0"/>
              <a:t>	&lt;/div&gt;</a:t>
            </a:r>
            <a:br>
              <a:rPr lang="en-US" sz="1687" dirty="0"/>
            </a:br>
            <a:r>
              <a:rPr lang="en-US" sz="1687" dirty="0"/>
              <a:t>);</a:t>
            </a:r>
          </a:p>
          <a:p>
            <a:pPr marL="127244" indent="0">
              <a:buNone/>
            </a:pPr>
            <a:r>
              <a:rPr lang="en-US" sz="1687" dirty="0" err="1"/>
              <a:t>TeslaCar.propTypes</a:t>
            </a:r>
            <a:r>
              <a:rPr lang="en-US" sz="1687" dirty="0"/>
              <a:t> = {</a:t>
            </a:r>
            <a:br>
              <a:rPr lang="en-US" sz="1687" dirty="0"/>
            </a:br>
            <a:r>
              <a:rPr lang="en-US" sz="1687" dirty="0"/>
              <a:t>	</a:t>
            </a:r>
            <a:r>
              <a:rPr lang="en-US" sz="1687" b="1" dirty="0" err="1">
                <a:solidFill>
                  <a:srgbClr val="FFFF00"/>
                </a:solidFill>
              </a:rPr>
              <a:t>wheelsize</a:t>
            </a:r>
            <a:r>
              <a:rPr lang="en-US" sz="1687" dirty="0"/>
              <a:t>: </a:t>
            </a:r>
            <a:r>
              <a:rPr lang="en-US" sz="1687" dirty="0" err="1"/>
              <a:t>React.PropTypes.number</a:t>
            </a:r>
            <a:br>
              <a:rPr lang="en-US" sz="1687" dirty="0"/>
            </a:br>
            <a:r>
              <a:rPr lang="en-US" sz="1687" dirty="0"/>
              <a:t>}</a:t>
            </a:r>
          </a:p>
          <a:p>
            <a:pPr marL="127244" indent="0">
              <a:buNone/>
            </a:pPr>
            <a:r>
              <a:rPr lang="en-US" sz="1687" dirty="0"/>
              <a:t>export default </a:t>
            </a:r>
            <a:r>
              <a:rPr lang="en-US" sz="1687" dirty="0" err="1"/>
              <a:t>TeslaCar</a:t>
            </a:r>
            <a:r>
              <a:rPr lang="en-US" sz="1687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7212792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7254C-88BF-3444-B3F8-64C8D9581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Changing State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99BE3-CC7C-384C-8A32-1601FA0AA6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20979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title"/>
          </p:nvPr>
        </p:nvSpPr>
        <p:spPr>
          <a:xfrm>
            <a:off x="2193726" y="178594"/>
            <a:ext cx="7804477" cy="1518117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lvl="0"/>
            <a:r>
              <a:rPr lang="en-US" b="1" dirty="0"/>
              <a:t>Changing State</a:t>
            </a:r>
          </a:p>
        </p:txBody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2193727" y="1821656"/>
            <a:ext cx="8074223" cy="4420195"/>
          </a:xfrm>
          <a:prstGeom prst="rect">
            <a:avLst/>
          </a:prstGeom>
        </p:spPr>
        <p:txBody>
          <a:bodyPr vert="horz" lIns="64283" tIns="64283" rIns="64283" bIns="64283" rtlCol="0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endParaRPr lang="en-US" b="1" dirty="0"/>
          </a:p>
          <a:p>
            <a:pPr algn="ctr">
              <a:spcBef>
                <a:spcPts val="0"/>
              </a:spcBef>
              <a:buNone/>
            </a:pPr>
            <a:r>
              <a:rPr lang="en-US" b="1" dirty="0"/>
              <a:t>Do not! Change</a:t>
            </a:r>
            <a:r>
              <a:rPr lang="en-US" dirty="0"/>
              <a:t> state with:</a:t>
            </a:r>
          </a:p>
          <a:p>
            <a:pPr algn="ctr">
              <a:spcBef>
                <a:spcPts val="0"/>
              </a:spcBef>
              <a:buNone/>
            </a:pP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this.state</a:t>
            </a:r>
            <a:r>
              <a:rPr lang="en-US" b="1" dirty="0">
                <a:solidFill>
                  <a:srgbClr val="FF0000"/>
                </a:solidFill>
              </a:rPr>
              <a:t> = </a:t>
            </a:r>
            <a:r>
              <a:rPr lang="en-US" b="1" dirty="0" err="1">
                <a:solidFill>
                  <a:srgbClr val="FF0000"/>
                </a:solidFill>
              </a:rPr>
              <a:t>newState</a:t>
            </a:r>
            <a:endParaRPr lang="en-US" dirty="0"/>
          </a:p>
          <a:p>
            <a:pPr algn="ctr">
              <a:spcBef>
                <a:spcPts val="0"/>
              </a:spcBef>
              <a:buNone/>
            </a:pPr>
            <a:endParaRPr lang="en-US" dirty="0"/>
          </a:p>
          <a:p>
            <a:pPr algn="ctr">
              <a:spcBef>
                <a:spcPts val="0"/>
              </a:spcBef>
              <a:buNone/>
            </a:pPr>
            <a:endParaRPr lang="en-US" sz="3094" b="1" i="1" dirty="0"/>
          </a:p>
          <a:p>
            <a:pPr algn="ctr">
              <a:spcBef>
                <a:spcPts val="0"/>
              </a:spcBef>
              <a:buNone/>
            </a:pPr>
            <a:r>
              <a:rPr lang="en-US" sz="3094" b="1" i="1" dirty="0"/>
              <a:t>Use:</a:t>
            </a:r>
          </a:p>
          <a:p>
            <a:pPr algn="ctr">
              <a:spcBef>
                <a:spcPts val="0"/>
              </a:spcBef>
              <a:buNone/>
            </a:pPr>
            <a:r>
              <a:rPr lang="en-US" sz="3094" b="1" i="1" dirty="0"/>
              <a:t>  </a:t>
            </a:r>
            <a:r>
              <a:rPr lang="en-US" sz="3094" b="1" i="1" dirty="0" err="1">
                <a:solidFill>
                  <a:srgbClr val="00B0F0"/>
                </a:solidFill>
              </a:rPr>
              <a:t>this.setState</a:t>
            </a:r>
            <a:r>
              <a:rPr lang="en-US" sz="3094" b="1" i="1" dirty="0">
                <a:solidFill>
                  <a:srgbClr val="00B0F0"/>
                </a:solidFill>
              </a:rPr>
              <a:t>( { </a:t>
            </a:r>
            <a:r>
              <a:rPr lang="mr-IN" sz="3094" b="1" i="1" dirty="0">
                <a:solidFill>
                  <a:srgbClr val="00B0F0"/>
                </a:solidFill>
              </a:rPr>
              <a:t>…</a:t>
            </a:r>
            <a:r>
              <a:rPr lang="nl-NL" sz="3094" b="1" i="1" dirty="0">
                <a:solidFill>
                  <a:srgbClr val="00B0F0"/>
                </a:solidFill>
              </a:rPr>
              <a:t> </a:t>
            </a:r>
            <a:r>
              <a:rPr lang="en-US" sz="3094" b="1" i="1" dirty="0">
                <a:solidFill>
                  <a:srgbClr val="00B0F0"/>
                </a:solidFill>
              </a:rPr>
              <a:t>} )</a:t>
            </a:r>
          </a:p>
          <a:p>
            <a:pPr algn="ctr">
              <a:spcBef>
                <a:spcPts val="0"/>
              </a:spcBef>
              <a:buNone/>
            </a:pPr>
            <a:endParaRPr lang="en-US" sz="3094" b="1" i="1" dirty="0">
              <a:solidFill>
                <a:srgbClr val="00B0F0"/>
              </a:solidFill>
            </a:endParaRPr>
          </a:p>
          <a:p>
            <a:pPr algn="ctr">
              <a:spcBef>
                <a:spcPts val="0"/>
              </a:spcBef>
              <a:buNone/>
            </a:pPr>
            <a:r>
              <a:rPr lang="en-US" sz="3094" b="1" i="1" dirty="0">
                <a:solidFill>
                  <a:schemeClr val="bg1"/>
                </a:solidFill>
              </a:rPr>
              <a:t>Or use:</a:t>
            </a:r>
          </a:p>
          <a:p>
            <a:pPr algn="ctr">
              <a:spcBef>
                <a:spcPts val="0"/>
              </a:spcBef>
              <a:buNone/>
            </a:pPr>
            <a:r>
              <a:rPr lang="en-US" sz="3094" b="1" i="1" dirty="0">
                <a:solidFill>
                  <a:srgbClr val="00B0F0"/>
                </a:solidFill>
              </a:rPr>
              <a:t>React Hooks !!!</a:t>
            </a:r>
          </a:p>
          <a:p>
            <a:pPr algn="ctr">
              <a:spcBef>
                <a:spcPts val="0"/>
              </a:spcBef>
              <a:buNone/>
            </a:pPr>
            <a:endParaRPr lang="en-US" sz="3094" b="1" i="1" dirty="0">
              <a:solidFill>
                <a:srgbClr val="FFC000"/>
              </a:solidFill>
            </a:endParaRPr>
          </a:p>
          <a:p>
            <a:pPr>
              <a:spcBef>
                <a:spcPts val="0"/>
              </a:spcBef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8861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E8D00-41B7-494E-9BD7-4D920D10CF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7" y="137773"/>
            <a:ext cx="7804546" cy="6720227"/>
          </a:xfrm>
        </p:spPr>
        <p:txBody>
          <a:bodyPr/>
          <a:lstStyle/>
          <a:p>
            <a:pPr marL="127244" indent="0">
              <a:buNone/>
            </a:pPr>
            <a:r>
              <a:rPr lang="en-US" sz="1687" dirty="0"/>
              <a:t>class </a:t>
            </a:r>
            <a:r>
              <a:rPr lang="en-US" sz="2250" b="1" i="1" dirty="0" err="1">
                <a:solidFill>
                  <a:srgbClr val="00B0F0"/>
                </a:solidFill>
              </a:rPr>
              <a:t>W</a:t>
            </a:r>
            <a:r>
              <a:rPr lang="en-US" sz="1687" i="1" dirty="0" err="1">
                <a:solidFill>
                  <a:srgbClr val="00B0F0"/>
                </a:solidFill>
              </a:rPr>
              <a:t>elcome</a:t>
            </a:r>
            <a:r>
              <a:rPr lang="en-US" sz="1687" b="1" i="1" dirty="0" err="1">
                <a:solidFill>
                  <a:srgbClr val="00B0F0"/>
                </a:solidFill>
              </a:rPr>
              <a:t>Statefull</a:t>
            </a:r>
            <a:r>
              <a:rPr lang="en-US" sz="1687" b="1" dirty="0"/>
              <a:t> </a:t>
            </a:r>
            <a:r>
              <a:rPr lang="en-US" sz="1687" dirty="0"/>
              <a:t>extends </a:t>
            </a:r>
            <a:r>
              <a:rPr lang="en-US" sz="1687" dirty="0" err="1"/>
              <a:t>React.Component</a:t>
            </a:r>
            <a:r>
              <a:rPr lang="en-US" sz="1687" dirty="0"/>
              <a:t> {</a:t>
            </a:r>
            <a:br>
              <a:rPr lang="en-US" sz="1687" dirty="0"/>
            </a:br>
            <a:br>
              <a:rPr lang="en-US" sz="1687" dirty="0"/>
            </a:br>
            <a:r>
              <a:rPr lang="en-US" sz="1687" dirty="0"/>
              <a:t>	constructor(){</a:t>
            </a:r>
            <a:br>
              <a:rPr lang="en-US" sz="1687" dirty="0"/>
            </a:br>
            <a:r>
              <a:rPr lang="en-US" sz="1687" dirty="0"/>
              <a:t>		super();</a:t>
            </a:r>
            <a:br>
              <a:rPr lang="en-US" sz="1687" dirty="0"/>
            </a:br>
            <a:r>
              <a:rPr lang="en-US" sz="1687" dirty="0"/>
              <a:t>		</a:t>
            </a:r>
            <a:r>
              <a:rPr lang="en-US" sz="1687" dirty="0" err="1">
                <a:solidFill>
                  <a:srgbClr val="00B0F0"/>
                </a:solidFill>
              </a:rPr>
              <a:t>this.state</a:t>
            </a:r>
            <a:r>
              <a:rPr lang="en-US" sz="1687" dirty="0"/>
              <a:t> = {</a:t>
            </a:r>
            <a:br>
              <a:rPr lang="en-US" sz="1687" dirty="0"/>
            </a:br>
            <a:r>
              <a:rPr lang="en-US" sz="1687" dirty="0"/>
              <a:t>			message: "</a:t>
            </a:r>
            <a:r>
              <a:rPr lang="en-US" sz="1687" dirty="0">
                <a:solidFill>
                  <a:schemeClr val="tx1"/>
                </a:solidFill>
                <a:highlight>
                  <a:srgbClr val="FFFF00"/>
                </a:highlight>
              </a:rPr>
              <a:t>my friend !</a:t>
            </a:r>
            <a:r>
              <a:rPr lang="en-US" sz="1687" dirty="0"/>
              <a:t>!"</a:t>
            </a:r>
            <a:br>
              <a:rPr lang="en-US" sz="1687" dirty="0"/>
            </a:br>
            <a:r>
              <a:rPr lang="en-US" sz="1687" dirty="0"/>
              <a:t>		};</a:t>
            </a:r>
            <a:br>
              <a:rPr lang="en-US" sz="1687" dirty="0"/>
            </a:br>
            <a:r>
              <a:rPr lang="en-US" sz="1687" dirty="0"/>
              <a:t>	}</a:t>
            </a:r>
            <a:br>
              <a:rPr lang="en-US" sz="1687" dirty="0"/>
            </a:br>
            <a:br>
              <a:rPr lang="en-US" sz="1687" dirty="0"/>
            </a:br>
            <a:r>
              <a:rPr lang="en-US" sz="1687" dirty="0"/>
              <a:t>	</a:t>
            </a:r>
            <a:r>
              <a:rPr lang="en-US" sz="1687" dirty="0">
                <a:solidFill>
                  <a:srgbClr val="00B0F0"/>
                </a:solidFill>
              </a:rPr>
              <a:t>render( ) </a:t>
            </a:r>
            <a:r>
              <a:rPr lang="en-US" sz="1687" dirty="0"/>
              <a:t>{</a:t>
            </a:r>
            <a:br>
              <a:rPr lang="en-US" sz="1687" dirty="0"/>
            </a:br>
            <a:r>
              <a:rPr lang="en-US" sz="1687" dirty="0"/>
              <a:t>		return &lt;h1&gt;</a:t>
            </a:r>
            <a:r>
              <a:rPr lang="en-US" sz="1687" dirty="0">
                <a:solidFill>
                  <a:schemeClr val="tx1"/>
                </a:solidFill>
                <a:highlight>
                  <a:srgbClr val="FFFF00"/>
                </a:highlight>
              </a:rPr>
              <a:t>Hello</a:t>
            </a:r>
            <a:r>
              <a:rPr lang="en-US" sz="1687" dirty="0"/>
              <a:t> {</a:t>
            </a:r>
            <a:r>
              <a:rPr lang="en-US" sz="1687" dirty="0" err="1">
                <a:solidFill>
                  <a:srgbClr val="00B0F0"/>
                </a:solidFill>
              </a:rPr>
              <a:t>this.state.message</a:t>
            </a:r>
            <a:r>
              <a:rPr lang="en-US" sz="1687" dirty="0"/>
              <a:t>}!&lt;/h1&gt;;</a:t>
            </a:r>
            <a:br>
              <a:rPr lang="en-US" sz="1687" dirty="0"/>
            </a:br>
            <a:r>
              <a:rPr lang="en-US" sz="1687" dirty="0"/>
              <a:t>	}</a:t>
            </a:r>
            <a:br>
              <a:rPr lang="en-US" sz="1687" dirty="0"/>
            </a:br>
            <a:r>
              <a:rPr lang="en-US" sz="1687" dirty="0"/>
              <a:t>}</a:t>
            </a:r>
            <a:br>
              <a:rPr lang="en-US" sz="1687" dirty="0"/>
            </a:br>
            <a:endParaRPr lang="en-US" sz="1687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0CBE96-6553-364D-B08A-AB3CEC82B7B0}"/>
              </a:ext>
            </a:extLst>
          </p:cNvPr>
          <p:cNvSpPr txBox="1"/>
          <p:nvPr/>
        </p:nvSpPr>
        <p:spPr>
          <a:xfrm>
            <a:off x="8758748" y="4247979"/>
            <a:ext cx="1687711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50" b="1" i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  <a:sym typeface="Wingdings"/>
              </a:rPr>
              <a:t> JSX</a:t>
            </a:r>
            <a:endParaRPr lang="en-US" sz="22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2048D91-BA8F-2940-9A89-D4E8D20295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742" y="5762200"/>
            <a:ext cx="2473523" cy="500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28563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13BC31-98E4-8C40-9B67-4FF751A16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7" y="149254"/>
            <a:ext cx="8877044" cy="6509741"/>
          </a:xfrm>
        </p:spPr>
        <p:txBody>
          <a:bodyPr/>
          <a:lstStyle/>
          <a:p>
            <a:pPr marL="127244" indent="0">
              <a:buNone/>
            </a:pPr>
            <a:r>
              <a:rPr lang="en-US" sz="1406" dirty="0"/>
              <a:t>class </a:t>
            </a:r>
            <a:r>
              <a:rPr lang="en-US" sz="1406" b="1" i="1" dirty="0" err="1">
                <a:solidFill>
                  <a:srgbClr val="00B0F0"/>
                </a:solidFill>
              </a:rPr>
              <a:t>W</a:t>
            </a:r>
            <a:r>
              <a:rPr lang="en-US" sz="1406" i="1" dirty="0" err="1">
                <a:solidFill>
                  <a:srgbClr val="00B0F0"/>
                </a:solidFill>
              </a:rPr>
              <a:t>elcome</a:t>
            </a:r>
            <a:r>
              <a:rPr lang="en-US" sz="1406" b="1" i="1" dirty="0" err="1">
                <a:solidFill>
                  <a:srgbClr val="00B0F0"/>
                </a:solidFill>
              </a:rPr>
              <a:t>Statefull</a:t>
            </a:r>
            <a:r>
              <a:rPr lang="en-US" sz="1406" dirty="0"/>
              <a:t> extends </a:t>
            </a:r>
            <a:r>
              <a:rPr lang="en-US" sz="1406" dirty="0" err="1"/>
              <a:t>React.Component</a:t>
            </a:r>
            <a:r>
              <a:rPr lang="en-US" sz="1406" dirty="0"/>
              <a:t> {</a:t>
            </a:r>
            <a:br>
              <a:rPr lang="en-US" sz="1406" dirty="0"/>
            </a:br>
            <a:br>
              <a:rPr lang="en-US" sz="1406" dirty="0"/>
            </a:br>
            <a:r>
              <a:rPr lang="en-US" sz="1406" dirty="0"/>
              <a:t>	constructor(){</a:t>
            </a:r>
            <a:br>
              <a:rPr lang="en-US" sz="1406" dirty="0"/>
            </a:br>
            <a:r>
              <a:rPr lang="en-US" sz="1406" dirty="0"/>
              <a:t>		super();</a:t>
            </a:r>
            <a:br>
              <a:rPr lang="en-US" sz="1406" dirty="0"/>
            </a:br>
            <a:r>
              <a:rPr lang="en-US" sz="1406" dirty="0"/>
              <a:t>		</a:t>
            </a:r>
            <a:r>
              <a:rPr lang="en-US" sz="1406" dirty="0" err="1">
                <a:solidFill>
                  <a:srgbClr val="00B0F0"/>
                </a:solidFill>
              </a:rPr>
              <a:t>this.state</a:t>
            </a:r>
            <a:r>
              <a:rPr lang="en-US" sz="1406" dirty="0">
                <a:solidFill>
                  <a:srgbClr val="00B0F0"/>
                </a:solidFill>
              </a:rPr>
              <a:t> </a:t>
            </a:r>
            <a:r>
              <a:rPr lang="en-US" sz="1406" dirty="0"/>
              <a:t>= {</a:t>
            </a:r>
            <a:br>
              <a:rPr lang="en-US" sz="1406" dirty="0"/>
            </a:br>
            <a:r>
              <a:rPr lang="en-US" sz="1406" dirty="0"/>
              <a:t>			message: "</a:t>
            </a:r>
            <a:r>
              <a:rPr lang="en-US" sz="1406" dirty="0">
                <a:solidFill>
                  <a:schemeClr val="bg1"/>
                </a:solidFill>
              </a:rPr>
              <a:t>my friend !</a:t>
            </a:r>
            <a:r>
              <a:rPr lang="en-US" sz="1406" dirty="0"/>
              <a:t>"</a:t>
            </a:r>
            <a:br>
              <a:rPr lang="en-US" sz="1406" dirty="0"/>
            </a:br>
            <a:r>
              <a:rPr lang="en-US" sz="1406" dirty="0"/>
              <a:t>		};</a:t>
            </a:r>
            <a:br>
              <a:rPr lang="en-US" sz="1406" dirty="0"/>
            </a:br>
            <a:r>
              <a:rPr lang="en-US" sz="1406" dirty="0"/>
              <a:t>		</a:t>
            </a:r>
            <a:r>
              <a:rPr lang="en-US" sz="1406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 = </a:t>
            </a:r>
            <a:r>
              <a:rPr lang="en-US" sz="1406" b="1" dirty="0" err="1">
                <a:solidFill>
                  <a:schemeClr val="tx1"/>
                </a:solidFill>
                <a:highlight>
                  <a:srgbClr val="FFFF00"/>
                </a:highlight>
              </a:rPr>
              <a:t>this.updateMessage.</a:t>
            </a:r>
            <a:r>
              <a:rPr lang="en-US" sz="1406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  <a:br>
              <a:rPr lang="en-US" sz="1406" b="1" dirty="0"/>
            </a:br>
            <a:r>
              <a:rPr lang="en-US" sz="1406" b="1" dirty="0"/>
              <a:t>	</a:t>
            </a:r>
            <a:r>
              <a:rPr lang="en-US" sz="1406" dirty="0"/>
              <a:t>}</a:t>
            </a:r>
            <a:r>
              <a:rPr lang="en-US" sz="1406" b="1" dirty="0"/>
              <a:t> </a:t>
            </a:r>
          </a:p>
          <a:p>
            <a:pPr marL="127244" indent="0">
              <a:buNone/>
            </a:pPr>
            <a:r>
              <a:rPr lang="en-US" sz="1406" b="1" dirty="0"/>
              <a:t>	</a:t>
            </a:r>
            <a:r>
              <a:rPr lang="en-US" sz="1406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( ) </a:t>
            </a:r>
            <a:r>
              <a:rPr lang="en-US" sz="1406" b="1" dirty="0"/>
              <a:t>{</a:t>
            </a:r>
            <a:br>
              <a:rPr lang="en-US" sz="1406" b="1" dirty="0"/>
            </a:br>
            <a:r>
              <a:rPr lang="en-US" sz="1406" b="1" dirty="0"/>
              <a:t>		</a:t>
            </a:r>
            <a:r>
              <a:rPr lang="en-US" sz="1406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1406" b="1" dirty="0"/>
              <a:t>({</a:t>
            </a:r>
            <a:br>
              <a:rPr lang="en-US" sz="1406" b="1" dirty="0"/>
            </a:br>
            <a:r>
              <a:rPr lang="en-US" sz="1406" b="1" dirty="0"/>
              <a:t>			message: "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my friend (from </a:t>
            </a:r>
            <a:r>
              <a:rPr lang="en-US" sz="1406" b="1" i="1" dirty="0">
                <a:solidFill>
                  <a:srgbClr val="0070C0"/>
                </a:solidFill>
                <a:highlight>
                  <a:srgbClr val="FFFF00"/>
                </a:highlight>
              </a:rPr>
              <a:t>changed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 state)!</a:t>
            </a:r>
            <a:r>
              <a:rPr lang="en-US" sz="1406" b="1" dirty="0">
                <a:solidFill>
                  <a:schemeClr val="tx1"/>
                </a:solidFill>
              </a:rPr>
              <a:t>"</a:t>
            </a:r>
            <a:br>
              <a:rPr lang="en-US" sz="1406" b="1" dirty="0"/>
            </a:br>
            <a:r>
              <a:rPr lang="en-US" sz="1406" b="1" dirty="0"/>
              <a:t>		});</a:t>
            </a:r>
            <a:br>
              <a:rPr lang="en-US" sz="1406" b="1" dirty="0"/>
            </a:br>
            <a:r>
              <a:rPr lang="en-US" sz="1406" b="1" dirty="0"/>
              <a:t>	} </a:t>
            </a:r>
          </a:p>
          <a:p>
            <a:pPr marL="127244" indent="0">
              <a:buNone/>
            </a:pPr>
            <a:r>
              <a:rPr lang="en-US" sz="1406" b="1" dirty="0"/>
              <a:t>	</a:t>
            </a:r>
            <a:r>
              <a:rPr lang="en-US" sz="1406" dirty="0">
                <a:solidFill>
                  <a:srgbClr val="00B0F0"/>
                </a:solidFill>
              </a:rPr>
              <a:t>render( )</a:t>
            </a:r>
            <a:r>
              <a:rPr lang="en-US" sz="1406" dirty="0"/>
              <a:t> {</a:t>
            </a:r>
            <a:br>
              <a:rPr lang="en-US" sz="1406" dirty="0"/>
            </a:br>
            <a:r>
              <a:rPr lang="en-US" sz="1406" dirty="0"/>
              <a:t>		 return (</a:t>
            </a:r>
            <a:br>
              <a:rPr lang="en-US" sz="1406" dirty="0"/>
            </a:br>
            <a:r>
              <a:rPr lang="en-US" sz="1406" dirty="0"/>
              <a:t>		&lt;div&gt;</a:t>
            </a:r>
            <a:br>
              <a:rPr lang="en-US" sz="1406" dirty="0"/>
            </a:br>
            <a:r>
              <a:rPr lang="en-US" sz="1406" dirty="0"/>
              <a:t>			&lt;h1&gt;Hello {</a:t>
            </a:r>
            <a:r>
              <a:rPr lang="en-US" sz="1406" dirty="0" err="1">
                <a:solidFill>
                  <a:srgbClr val="00B0F0"/>
                </a:solidFill>
                <a:highlight>
                  <a:srgbClr val="FFFF00"/>
                </a:highlight>
              </a:rPr>
              <a:t>this.state.message</a:t>
            </a:r>
            <a:r>
              <a:rPr lang="en-US" sz="1406" dirty="0"/>
              <a:t>}!&lt;/h1&gt;</a:t>
            </a:r>
            <a:br>
              <a:rPr lang="en-US" sz="1406" dirty="0"/>
            </a:br>
            <a:r>
              <a:rPr lang="en-US" sz="1406" dirty="0"/>
              <a:t>			&lt;button </a:t>
            </a:r>
            <a:r>
              <a:rPr lang="en-US" sz="1406" b="1" dirty="0" err="1">
                <a:solidFill>
                  <a:schemeClr val="tx1"/>
                </a:solidFill>
                <a:highlight>
                  <a:srgbClr val="FFFF00"/>
                </a:highlight>
              </a:rPr>
              <a:t>onClick</a:t>
            </a:r>
            <a:r>
              <a:rPr lang="en-US" sz="1406" b="1" dirty="0">
                <a:solidFill>
                  <a:schemeClr val="tx1"/>
                </a:solidFill>
                <a:highlight>
                  <a:srgbClr val="FFFF00"/>
                </a:highlight>
              </a:rPr>
              <a:t>=</a:t>
            </a:r>
            <a:r>
              <a:rPr lang="en-US" sz="1406" b="1" dirty="0"/>
              <a:t>{</a:t>
            </a:r>
            <a:r>
              <a:rPr lang="en-US" sz="1406" b="1" dirty="0" err="1"/>
              <a:t>this.</a:t>
            </a:r>
            <a:r>
              <a:rPr lang="en-US" sz="1406" b="1" dirty="0" err="1">
                <a:solidFill>
                  <a:schemeClr val="tx1"/>
                </a:solidFill>
                <a:highlight>
                  <a:srgbClr val="FFFF00"/>
                </a:highlight>
              </a:rPr>
              <a:t>updateMessage</a:t>
            </a:r>
            <a:r>
              <a:rPr lang="en-US" sz="1406" b="1" dirty="0"/>
              <a:t>}</a:t>
            </a:r>
            <a:r>
              <a:rPr lang="en-US" sz="1406" dirty="0"/>
              <a:t>&gt;</a:t>
            </a:r>
            <a:r>
              <a:rPr lang="en-US" sz="1406" dirty="0">
                <a:solidFill>
                  <a:schemeClr val="tx1"/>
                </a:solidFill>
                <a:highlight>
                  <a:srgbClr val="FFFF00"/>
                </a:highlight>
              </a:rPr>
              <a:t>Click me!&lt;</a:t>
            </a:r>
            <a:r>
              <a:rPr lang="en-US" sz="1406" dirty="0">
                <a:highlight>
                  <a:srgbClr val="FFFF00"/>
                </a:highlight>
              </a:rPr>
              <a:t>/</a:t>
            </a:r>
            <a:r>
              <a:rPr lang="en-US" sz="1406" dirty="0"/>
              <a:t>button&gt;</a:t>
            </a:r>
            <a:br>
              <a:rPr lang="en-US" sz="1406" dirty="0"/>
            </a:br>
            <a:r>
              <a:rPr lang="en-US" sz="1406" dirty="0"/>
              <a:t>		&lt;/div&gt; </a:t>
            </a:r>
            <a:br>
              <a:rPr lang="en-US" sz="1406" dirty="0"/>
            </a:br>
            <a:r>
              <a:rPr lang="en-US" sz="1406" dirty="0"/>
              <a:t>		)</a:t>
            </a:r>
            <a:br>
              <a:rPr lang="en-US" sz="1406" dirty="0"/>
            </a:br>
            <a:r>
              <a:rPr lang="en-US" sz="1406" dirty="0"/>
              <a:t>	}</a:t>
            </a:r>
            <a:br>
              <a:rPr lang="en-US" sz="1406" dirty="0"/>
            </a:br>
            <a:r>
              <a:rPr lang="en-US" sz="1406" dirty="0"/>
              <a:t>}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C5FB00-9158-7C4C-A886-FE292E311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235" y="5837313"/>
            <a:ext cx="4915155" cy="82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10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9EA564-6DED-864E-829A-625D6BE63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133" y="2937867"/>
            <a:ext cx="5875734" cy="98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02125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51ED8-0A0B-BC49-BAC8-C960731E9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809625"/>
            <a:ext cx="7886700" cy="99417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219" b="1" dirty="0">
                <a:solidFill>
                  <a:schemeClr val="bg1"/>
                </a:solidFill>
              </a:rPr>
              <a:t>Recalculate STATS when </a:t>
            </a:r>
            <a:r>
              <a:rPr lang="en-US" sz="4219" b="1" dirty="0" err="1">
                <a:solidFill>
                  <a:schemeClr val="bg1"/>
                </a:solidFill>
              </a:rPr>
              <a:t>Wheelsize</a:t>
            </a:r>
            <a:r>
              <a:rPr lang="en-US" sz="4219" b="1" dirty="0">
                <a:solidFill>
                  <a:schemeClr val="bg1"/>
                </a:solidFill>
              </a:rPr>
              <a:t> changes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8C3D479-AE99-5C44-B6FB-9F7EE6805A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136" y="2208262"/>
            <a:ext cx="6735728" cy="3567831"/>
          </a:xfrm>
        </p:spPr>
      </p:pic>
    </p:spTree>
    <p:extLst>
      <p:ext uri="{BB962C8B-B14F-4D97-AF65-F5344CB8AC3E}">
        <p14:creationId xmlns:p14="http://schemas.microsoft.com/office/powerpoint/2010/main" val="755142899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942A05-FDCA-C746-B8F5-6691C7506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93726" y="180827"/>
            <a:ext cx="8082387" cy="6509741"/>
          </a:xfrm>
          <a:noFill/>
        </p:spPr>
        <p:txBody>
          <a:bodyPr/>
          <a:lstStyle/>
          <a:p>
            <a:pPr>
              <a:spcBef>
                <a:spcPts val="422"/>
              </a:spcBef>
            </a:pPr>
            <a:endParaRPr lang="en-US" sz="1125" dirty="0"/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/>
              <a:t>class </a:t>
            </a:r>
            <a:r>
              <a:rPr lang="en-US" sz="1125" dirty="0" err="1">
                <a:solidFill>
                  <a:srgbClr val="00B0F0"/>
                </a:solidFill>
              </a:rPr>
              <a:t>TeslaBattery</a:t>
            </a:r>
            <a:r>
              <a:rPr lang="en-US" sz="1125" dirty="0"/>
              <a:t> extends </a:t>
            </a:r>
            <a:r>
              <a:rPr lang="en-US" sz="1125" dirty="0" err="1"/>
              <a:t>React.Component</a:t>
            </a:r>
            <a:r>
              <a:rPr lang="en-US" sz="1125" dirty="0"/>
              <a:t> {</a:t>
            </a:r>
            <a:br>
              <a:rPr lang="en-US" sz="1125" dirty="0"/>
            </a:br>
            <a:r>
              <a:rPr lang="en-US" sz="1125" dirty="0"/>
              <a:t>	constructor () {</a:t>
            </a:r>
            <a:br>
              <a:rPr lang="en-US" sz="1125" dirty="0"/>
            </a:br>
            <a:r>
              <a:rPr lang="en-US" sz="1125" dirty="0"/>
              <a:t>		super( ); 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/>
              <a:t>		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this. 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 = this. 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handleChangeWheels.</a:t>
            </a:r>
            <a:r>
              <a:rPr lang="en-US" sz="1125" b="1" dirty="0" err="1">
                <a:solidFill>
                  <a:srgbClr val="FF0000"/>
                </a:solidFill>
                <a:highlight>
                  <a:srgbClr val="FFFF00"/>
                </a:highlight>
              </a:rPr>
              <a:t>bind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(this);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>
                <a:solidFill>
                  <a:srgbClr val="FFFF00"/>
                </a:solidFill>
              </a:rPr>
              <a:t>		</a:t>
            </a:r>
            <a:r>
              <a:rPr lang="en-US" sz="1125" dirty="0" err="1">
                <a:solidFill>
                  <a:srgbClr val="FFFF00"/>
                </a:solidFill>
              </a:rPr>
              <a:t>this.state</a:t>
            </a:r>
            <a:r>
              <a:rPr lang="en-US" sz="1125" dirty="0">
                <a:solidFill>
                  <a:srgbClr val="FFFF00"/>
                </a:solidFill>
              </a:rPr>
              <a:t> </a:t>
            </a:r>
            <a:r>
              <a:rPr lang="en-US" sz="1125" dirty="0"/>
              <a:t>= {</a:t>
            </a:r>
            <a:br>
              <a:rPr lang="en-US" sz="1125" dirty="0"/>
            </a:br>
            <a:r>
              <a:rPr lang="en-US" sz="1125" dirty="0"/>
              <a:t>			</a:t>
            </a:r>
            <a:r>
              <a:rPr lang="en-US" sz="1125" dirty="0" err="1">
                <a:solidFill>
                  <a:srgbClr val="FFFF00"/>
                </a:solidFill>
              </a:rPr>
              <a:t>carstats</a:t>
            </a:r>
            <a:r>
              <a:rPr lang="en-US" sz="1125" dirty="0"/>
              <a:t>: [],</a:t>
            </a:r>
            <a:br>
              <a:rPr lang="en-US" sz="1125" dirty="0"/>
            </a:br>
            <a:r>
              <a:rPr lang="en-US" sz="1125" dirty="0"/>
              <a:t>			</a:t>
            </a:r>
            <a:r>
              <a:rPr lang="en-US" sz="1125" dirty="0">
                <a:solidFill>
                  <a:srgbClr val="FFFF00"/>
                </a:solidFill>
              </a:rPr>
              <a:t>config</a:t>
            </a:r>
            <a:r>
              <a:rPr lang="en-US" sz="1125" dirty="0"/>
              <a:t>: {</a:t>
            </a:r>
            <a:br>
              <a:rPr lang="en-US" sz="1125" dirty="0"/>
            </a:br>
            <a:r>
              <a:rPr lang="en-US" sz="1125" dirty="0"/>
              <a:t>				speed: 55,</a:t>
            </a:r>
            <a:br>
              <a:rPr lang="en-US" sz="1125" dirty="0"/>
            </a:br>
            <a:r>
              <a:rPr lang="en-US" sz="1125" dirty="0"/>
              <a:t>				temperature: 20,</a:t>
            </a:r>
            <a:br>
              <a:rPr lang="en-US" sz="1125" dirty="0"/>
            </a:br>
            <a:r>
              <a:rPr lang="en-US" sz="1125" dirty="0"/>
              <a:t>				climate: true,</a:t>
            </a:r>
            <a:br>
              <a:rPr lang="en-US" sz="1125" dirty="0"/>
            </a:br>
            <a:r>
              <a:rPr lang="en-US" sz="1125" dirty="0"/>
              <a:t>				wheels: 19</a:t>
            </a:r>
            <a:br>
              <a:rPr lang="en-US" sz="1125" dirty="0"/>
            </a:br>
            <a:r>
              <a:rPr lang="en-US" sz="1125" dirty="0"/>
              <a:t>			}</a:t>
            </a:r>
            <a:br>
              <a:rPr lang="en-US" sz="1125" dirty="0"/>
            </a:br>
            <a:r>
              <a:rPr lang="en-US" sz="1125" dirty="0"/>
              <a:t>		}</a:t>
            </a:r>
            <a:br>
              <a:rPr lang="en-US" sz="1125" dirty="0"/>
            </a:br>
            <a:r>
              <a:rPr lang="en-US" sz="1125" dirty="0"/>
              <a:t>    	}</a:t>
            </a:r>
          </a:p>
          <a:p>
            <a:pPr marL="127244" indent="0">
              <a:spcBef>
                <a:spcPts val="422"/>
              </a:spcBef>
              <a:buNone/>
            </a:pPr>
            <a:endParaRPr lang="en-US" sz="1125" b="1" dirty="0"/>
          </a:p>
          <a:p>
            <a:pPr marL="127244" indent="0">
              <a:spcBef>
                <a:spcPts val="422"/>
              </a:spcBef>
              <a:buNone/>
            </a:pPr>
            <a:r>
              <a:rPr lang="en-US" sz="1125" b="1" dirty="0"/>
              <a:t>	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125" b="1" dirty="0"/>
              <a:t>(size)</a:t>
            </a:r>
            <a:r>
              <a:rPr lang="en-US" sz="1125" dirty="0"/>
              <a:t> {</a:t>
            </a:r>
            <a:br>
              <a:rPr lang="en-US" sz="1125" dirty="0"/>
            </a:br>
            <a:r>
              <a:rPr lang="en-US" sz="1125" dirty="0"/>
              <a:t>     		</a:t>
            </a:r>
            <a:r>
              <a:rPr lang="en-US" sz="1125" dirty="0" err="1"/>
              <a:t>this.state.</a:t>
            </a:r>
            <a:r>
              <a:rPr lang="en-US" sz="1125" b="1" dirty="0" err="1"/>
              <a:t>config.wheels</a:t>
            </a:r>
            <a:r>
              <a:rPr lang="en-US" sz="1125" dirty="0"/>
              <a:t> </a:t>
            </a:r>
            <a:r>
              <a:rPr lang="en-US" sz="1125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= size;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/>
              <a:t>		</a:t>
            </a:r>
            <a:r>
              <a:rPr lang="en-US" sz="1125" b="1" dirty="0" err="1">
                <a:solidFill>
                  <a:srgbClr val="FF0000"/>
                </a:solidFill>
                <a:highlight>
                  <a:srgbClr val="FFFF00"/>
                </a:highlight>
              </a:rPr>
              <a:t>this.setState</a:t>
            </a:r>
            <a:r>
              <a:rPr lang="en-US" sz="1125" b="1" dirty="0">
                <a:solidFill>
                  <a:srgbClr val="FFC000"/>
                </a:solidFill>
              </a:rPr>
              <a:t>( { config }, () =&gt; { </a:t>
            </a:r>
            <a:r>
              <a:rPr lang="en-US" sz="1125" b="1" dirty="0" err="1">
                <a:solidFill>
                  <a:srgbClr val="FFC000"/>
                </a:solidFill>
              </a:rPr>
              <a:t>this.statsUpdate</a:t>
            </a:r>
            <a:r>
              <a:rPr lang="en-US" sz="1125" b="1" dirty="0">
                <a:solidFill>
                  <a:srgbClr val="FFC000"/>
                </a:solidFill>
              </a:rPr>
              <a:t>() } )</a:t>
            </a:r>
            <a:br>
              <a:rPr lang="en-US" sz="1125" dirty="0">
                <a:solidFill>
                  <a:srgbClr val="FFC000"/>
                </a:solidFill>
              </a:rPr>
            </a:br>
            <a:r>
              <a:rPr lang="en-US" sz="1125" dirty="0">
                <a:solidFill>
                  <a:srgbClr val="FFC000"/>
                </a:solidFill>
              </a:rPr>
              <a:t>	}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>
                <a:solidFill>
                  <a:srgbClr val="00B0F0"/>
                </a:solidFill>
              </a:rPr>
              <a:t>	render( ) </a:t>
            </a:r>
            <a:r>
              <a:rPr lang="en-US" sz="1125" dirty="0"/>
              <a:t>{</a:t>
            </a:r>
            <a:br>
              <a:rPr lang="en-US" sz="1125" dirty="0"/>
            </a:br>
            <a:r>
              <a:rPr lang="en-US" sz="1125" dirty="0"/>
              <a:t>		</a:t>
            </a:r>
            <a:r>
              <a:rPr lang="en-US" sz="1125" dirty="0">
                <a:solidFill>
                  <a:srgbClr val="FFFF00"/>
                </a:solidFill>
              </a:rPr>
              <a:t>const { config } = </a:t>
            </a:r>
            <a:r>
              <a:rPr lang="en-US" sz="1125" dirty="0" err="1">
                <a:solidFill>
                  <a:srgbClr val="FFFF00"/>
                </a:solidFill>
              </a:rPr>
              <a:t>this.state</a:t>
            </a:r>
            <a:r>
              <a:rPr lang="en-US" sz="1125" dirty="0">
                <a:solidFill>
                  <a:srgbClr val="FFFF00"/>
                </a:solidFill>
              </a:rPr>
              <a:t>; </a:t>
            </a:r>
            <a:br>
              <a:rPr lang="en-US" sz="1125" dirty="0">
                <a:solidFill>
                  <a:srgbClr val="FFFF00"/>
                </a:solidFill>
              </a:rPr>
            </a:br>
            <a:r>
              <a:rPr lang="en-US" sz="1125" dirty="0"/>
              <a:t>		return (</a:t>
            </a:r>
            <a:br>
              <a:rPr lang="en-US" sz="1125" dirty="0"/>
            </a:br>
            <a:r>
              <a:rPr lang="en-US" sz="1125" dirty="0"/>
              <a:t>			&lt;form </a:t>
            </a:r>
            <a:r>
              <a:rPr lang="en-US" sz="1125" dirty="0" err="1"/>
              <a:t>className</a:t>
            </a:r>
            <a:r>
              <a:rPr lang="en-US" sz="1125" dirty="0"/>
              <a:t>="tesla-battery"&gt;</a:t>
            </a:r>
            <a:br>
              <a:rPr lang="en-US" sz="1125" dirty="0"/>
            </a:br>
            <a:r>
              <a:rPr lang="en-US" sz="1125" dirty="0"/>
              <a:t>				&lt;h1&gt;Range Per Charge&lt;/h1&gt;</a:t>
            </a:r>
            <a:br>
              <a:rPr lang="en-US" sz="1125" dirty="0"/>
            </a:br>
            <a:r>
              <a:rPr lang="en-US" sz="1125" dirty="0"/>
              <a:t>                                                              &lt;</a:t>
            </a:r>
            <a:r>
              <a:rPr lang="en-US" sz="1125" b="1" dirty="0" err="1">
                <a:solidFill>
                  <a:srgbClr val="00B0F0"/>
                </a:solidFill>
              </a:rPr>
              <a:t>TeslaWheels</a:t>
            </a:r>
            <a:r>
              <a:rPr lang="en-US" sz="1125" dirty="0"/>
              <a:t> value={</a:t>
            </a:r>
            <a:r>
              <a:rPr lang="en-US" sz="1125" b="1" dirty="0" err="1">
                <a:solidFill>
                  <a:srgbClr val="00B0F0"/>
                </a:solidFill>
              </a:rPr>
              <a:t>config.wheels</a:t>
            </a:r>
            <a:r>
              <a:rPr lang="en-US" sz="1125" dirty="0"/>
              <a:t>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125" dirty="0"/>
              <a:t>                                                               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handleChangeWheels</a:t>
            </a:r>
            <a:r>
              <a:rPr lang="en-US" sz="1125" dirty="0"/>
              <a:t>={</a:t>
            </a:r>
            <a:r>
              <a:rPr lang="en-US" sz="1125" dirty="0">
                <a:highlight>
                  <a:srgbClr val="FFFF00"/>
                </a:highlight>
              </a:rPr>
              <a:t> </a:t>
            </a:r>
            <a:r>
              <a:rPr lang="en-US" sz="1125" dirty="0" err="1">
                <a:solidFill>
                  <a:schemeClr val="tx1"/>
                </a:solidFill>
                <a:highlight>
                  <a:srgbClr val="FFFF00"/>
                </a:highlight>
              </a:rPr>
              <a:t>this.handleChangeWheels</a:t>
            </a:r>
            <a:r>
              <a:rPr lang="en-US" sz="1125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1125" dirty="0"/>
              <a:t>}</a:t>
            </a:r>
          </a:p>
          <a:p>
            <a:pPr marL="127244" indent="0">
              <a:spcBef>
                <a:spcPts val="0"/>
              </a:spcBef>
              <a:buNone/>
            </a:pPr>
            <a:r>
              <a:rPr lang="en-US" sz="1125" dirty="0"/>
              <a:t>                                                               /&gt;</a:t>
            </a:r>
          </a:p>
          <a:p>
            <a:pPr marL="127244" indent="0">
              <a:spcBef>
                <a:spcPts val="422"/>
              </a:spcBef>
              <a:buNone/>
            </a:pPr>
            <a:r>
              <a:rPr lang="en-US" sz="1125" dirty="0"/>
              <a:t>			&lt;/form&gt;</a:t>
            </a:r>
            <a:br>
              <a:rPr lang="en-US" sz="1125" dirty="0"/>
            </a:br>
            <a:r>
              <a:rPr lang="en-US" sz="1125" dirty="0"/>
              <a:t>		)</a:t>
            </a:r>
            <a:br>
              <a:rPr lang="en-US" sz="1125" dirty="0"/>
            </a:br>
            <a:r>
              <a:rPr lang="en-US" sz="1125" dirty="0"/>
              <a:t>	}</a:t>
            </a:r>
            <a:br>
              <a:rPr lang="en-US" sz="1125" dirty="0"/>
            </a:br>
            <a:r>
              <a:rPr lang="en-US" sz="1125" dirty="0"/>
              <a:t>}</a:t>
            </a:r>
            <a:br>
              <a:rPr lang="en-US" sz="1125" dirty="0"/>
            </a:br>
            <a:endParaRPr lang="en-US" sz="1125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6BFDA8-4C11-3D4E-8C33-A21660F89ED1}"/>
              </a:ext>
            </a:extLst>
          </p:cNvPr>
          <p:cNvSpPr/>
          <p:nvPr/>
        </p:nvSpPr>
        <p:spPr>
          <a:xfrm>
            <a:off x="12416518" y="2652118"/>
            <a:ext cx="4527352" cy="3176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244">
              <a:spcBef>
                <a:spcPts val="1687"/>
              </a:spcBef>
            </a:pPr>
            <a:r>
              <a:rPr lang="en-US" sz="1266" b="1" dirty="0" err="1"/>
              <a:t>carstats</a:t>
            </a:r>
            <a:r>
              <a:rPr lang="en-US" sz="1266" dirty="0"/>
              <a:t> = [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":"60","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":267},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":"60D","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":271},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":"75","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":323},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":"75D","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":332},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":"90D","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":365},</a:t>
            </a:r>
          </a:p>
          <a:p>
            <a:pPr marL="439771" lvl="1">
              <a:spcBef>
                <a:spcPts val="1687"/>
              </a:spcBef>
            </a:pPr>
            <a:r>
              <a:rPr lang="en-US" sz="1266" b="1" dirty="0"/>
              <a:t>{"</a:t>
            </a:r>
            <a:r>
              <a:rPr lang="en-US" sz="1266" b="1" dirty="0">
                <a:solidFill>
                  <a:srgbClr val="0070C0"/>
                </a:solidFill>
              </a:rPr>
              <a:t>model</a:t>
            </a:r>
            <a:r>
              <a:rPr lang="en-US" sz="1266" b="1" dirty="0"/>
              <a:t>":"P100D","</a:t>
            </a:r>
            <a:r>
              <a:rPr lang="en-US" sz="1266" b="1" dirty="0">
                <a:solidFill>
                  <a:srgbClr val="00B0F0"/>
                </a:solidFill>
              </a:rPr>
              <a:t>miles</a:t>
            </a:r>
            <a:r>
              <a:rPr lang="en-US" sz="1266" b="1" dirty="0"/>
              <a:t>":409}</a:t>
            </a:r>
          </a:p>
          <a:p>
            <a:pPr marL="127244">
              <a:spcBef>
                <a:spcPts val="1687"/>
              </a:spcBef>
            </a:pPr>
            <a:r>
              <a:rPr lang="en-US" sz="1266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634402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Component Lifecycle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 indent="-228600">
              <a:spcBef>
                <a:spcPts val="0"/>
              </a:spcBef>
            </a:pPr>
            <a:r>
              <a:rPr lang="en-US" dirty="0"/>
              <a:t>Mounting</a:t>
            </a:r>
          </a:p>
          <a:p>
            <a:pPr marL="457200" lvl="0" indent="-228600">
              <a:spcBef>
                <a:spcPts val="0"/>
              </a:spcBef>
            </a:pPr>
            <a:endParaRPr lang="en-US" dirty="0"/>
          </a:p>
          <a:p>
            <a:pPr marL="457200" lvl="0" indent="-228600">
              <a:spcBef>
                <a:spcPts val="0"/>
              </a:spcBef>
            </a:pPr>
            <a:r>
              <a:rPr lang="en-US" dirty="0"/>
              <a:t>Updating</a:t>
            </a:r>
          </a:p>
          <a:p>
            <a:pPr marL="457200" lvl="0" indent="-228600">
              <a:spcBef>
                <a:spcPts val="0"/>
              </a:spcBef>
            </a:pPr>
            <a:endParaRPr lang="en-US" dirty="0"/>
          </a:p>
          <a:p>
            <a:pPr marL="457200" lvl="0" indent="-228600">
              <a:spcBef>
                <a:spcPts val="0"/>
              </a:spcBef>
            </a:pPr>
            <a:r>
              <a:rPr lang="en-US" dirty="0"/>
              <a:t>Unmounting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43669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React Hooks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244" indent="0" algn="ctr">
              <a:buNone/>
            </a:pPr>
            <a:r>
              <a:rPr lang="en-US" b="1" dirty="0"/>
              <a:t>Hooks</a:t>
            </a:r>
            <a:r>
              <a:rPr lang="en-US" dirty="0"/>
              <a:t> are functions that let you “</a:t>
            </a:r>
            <a:r>
              <a:rPr lang="en-US" b="1" dirty="0"/>
              <a:t>hook</a:t>
            </a:r>
            <a:r>
              <a:rPr lang="en-US" dirty="0"/>
              <a:t> into” </a:t>
            </a:r>
            <a:r>
              <a:rPr lang="en-US" b="1" dirty="0"/>
              <a:t>React</a:t>
            </a:r>
            <a:r>
              <a:rPr lang="en-US" dirty="0"/>
              <a:t> state and lifecycle features from function components. </a:t>
            </a:r>
          </a:p>
        </p:txBody>
      </p:sp>
    </p:spTree>
    <p:extLst>
      <p:ext uri="{BB962C8B-B14F-4D97-AF65-F5344CB8AC3E}">
        <p14:creationId xmlns:p14="http://schemas.microsoft.com/office/powerpoint/2010/main" val="1156267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30630" y="2424341"/>
            <a:ext cx="12061370" cy="246221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 algn="ctr">
              <a:lnSpc>
                <a:spcPct val="100000"/>
              </a:lnSpc>
              <a:buNone/>
            </a:pPr>
            <a:r>
              <a:rPr lang="en-US" altLang="nl-NL" sz="3200" b="1" dirty="0">
                <a:solidFill>
                  <a:srgbClr val="92D050"/>
                </a:solidFill>
                <a:latin typeface="+mn-lt"/>
              </a:rPr>
              <a:t>Getting Started</a:t>
            </a:r>
          </a:p>
          <a:p>
            <a:pPr marL="0" lvl="0" indent="0">
              <a:lnSpc>
                <a:spcPct val="100000"/>
              </a:lnSpc>
              <a:buNone/>
            </a:pPr>
            <a:endParaRPr lang="en-US" altLang="nl-NL" sz="3200" b="1" dirty="0">
              <a:latin typeface="+mn-lt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US" altLang="nl-NL" sz="3200" b="1" dirty="0">
                <a:latin typeface="+mn-lt"/>
              </a:rPr>
              <a:t>	</a:t>
            </a:r>
            <a:r>
              <a:rPr lang="en-US" altLang="nl-NL" sz="3200" b="1" dirty="0">
                <a:solidFill>
                  <a:srgbClr val="00B050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https://github.com/petereijgermans11/workshop-reactjs-vuejs</a:t>
            </a:r>
            <a:endParaRPr lang="en-US" altLang="nl-NL" sz="3200" b="1" dirty="0">
              <a:solidFill>
                <a:srgbClr val="00B050"/>
              </a:solidFill>
              <a:latin typeface="+mn-lt"/>
            </a:endParaRPr>
          </a:p>
          <a:p>
            <a:pPr marL="0" lvl="0" indent="0">
              <a:lnSpc>
                <a:spcPct val="100000"/>
              </a:lnSpc>
              <a:buNone/>
            </a:pPr>
            <a:endParaRPr lang="en-US" altLang="nl-NL" sz="3200" b="1" dirty="0">
              <a:solidFill>
                <a:srgbClr val="FFC000"/>
              </a:solidFill>
              <a:latin typeface="+mn-lt"/>
            </a:endParaRPr>
          </a:p>
          <a:p>
            <a:pPr marL="0" lvl="0" indent="0">
              <a:lnSpc>
                <a:spcPct val="100000"/>
              </a:lnSpc>
              <a:buNone/>
            </a:pPr>
            <a:r>
              <a:rPr lang="en-US" sz="3200" dirty="0">
                <a:solidFill>
                  <a:srgbClr val="FFFF00"/>
                </a:solidFill>
              </a:rPr>
              <a:t>		</a:t>
            </a:r>
            <a:endParaRPr lang="en-US" altLang="nl-NL" sz="3200" b="1" dirty="0">
              <a:latin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2F3D2E-90FE-DC44-8E10-020BD84E0B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6105" y="5917498"/>
            <a:ext cx="672029" cy="6720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21007E-D745-FC44-80F6-4E24CF56D6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5660" y="6290057"/>
            <a:ext cx="288841" cy="4348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4F71C68-583C-584C-90E3-7E95A1ED9E73}"/>
              </a:ext>
            </a:extLst>
          </p:cNvPr>
          <p:cNvSpPr txBox="1"/>
          <p:nvPr/>
        </p:nvSpPr>
        <p:spPr>
          <a:xfrm>
            <a:off x="5144501" y="6177312"/>
            <a:ext cx="406037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@</a:t>
            </a:r>
            <a:r>
              <a:rPr lang="en-US" sz="3600" dirty="0" err="1"/>
              <a:t>EijgermansPeter</a:t>
            </a:r>
            <a:endParaRPr lang="en-US" sz="3600" dirty="0"/>
          </a:p>
          <a:p>
            <a:br>
              <a:rPr lang="en-US" sz="3600" dirty="0"/>
            </a:b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96281955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useState</a:t>
            </a:r>
            <a:r>
              <a:rPr lang="en-US" b="1" dirty="0"/>
              <a:t> hook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431" y="1821656"/>
            <a:ext cx="4231036" cy="4857750"/>
          </a:xfrm>
        </p:spPr>
        <p:txBody>
          <a:bodyPr>
            <a:noAutofit/>
          </a:bodyPr>
          <a:lstStyle/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</a:t>
            </a:r>
            <a:r>
              <a:rPr lang="en-US" sz="2000" b="1" dirty="0">
                <a:solidFill>
                  <a:srgbClr val="FF0000"/>
                </a:solidFill>
              </a:rPr>
              <a:t>constructor</a:t>
            </a:r>
            <a:r>
              <a:rPr lang="en-US" sz="2000" b="1" dirty="0"/>
              <a:t>(props)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super(props);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</a:t>
            </a:r>
            <a:r>
              <a:rPr lang="en-US" sz="2000" b="1" dirty="0" err="1">
                <a:solidFill>
                  <a:srgbClr val="FF0000"/>
                </a:solidFill>
              </a:rPr>
              <a:t>this.state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=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</a:t>
            </a:r>
            <a:r>
              <a:rPr lang="en-US" sz="2000" b="1" dirty="0" err="1"/>
              <a:t>carstats</a:t>
            </a:r>
            <a:r>
              <a:rPr lang="en-US" sz="2000" b="1" dirty="0"/>
              <a:t>: [],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config: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  speed: 55,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  temperature: 20,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  climate: true,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  wheels: 19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  }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}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}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6DA2FBF6-AB43-254B-A2AA-04FBB28E7C09}"/>
              </a:ext>
            </a:extLst>
          </p:cNvPr>
          <p:cNvSpPr txBox="1">
            <a:spLocks/>
          </p:cNvSpPr>
          <p:nvPr/>
        </p:nvSpPr>
        <p:spPr>
          <a:xfrm>
            <a:off x="5656881" y="1293684"/>
            <a:ext cx="6535120" cy="4857751"/>
          </a:xfrm>
          <a:prstGeom prst="rect">
            <a:avLst/>
          </a:prstGeom>
          <a:noFill/>
          <a:ln>
            <a:noFill/>
          </a:ln>
        </p:spPr>
        <p:txBody>
          <a:bodyPr vert="horz" lIns="91425" tIns="91425" rIns="91425" bIns="91425" rtlCol="0" anchor="ctr" anchorCtr="0">
            <a:normAutofit/>
          </a:bodyPr>
          <a:lstStyle>
            <a:lvl1pPr marL="312528" marR="0" lvl="0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25056" marR="0" lvl="1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37584" marR="0" lvl="2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250112" marR="0" lvl="3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562640" marR="0" lvl="4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1875168" marR="0" lvl="5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187696" marR="0" lvl="6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2500224" marR="0" lvl="7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2812752" marR="0" lvl="8" indent="-185284" algn="l" defTabSz="914400" rtl="0" eaLnBrk="1" latinLnBrk="0" hangingPunct="1">
              <a:lnSpc>
                <a:spcPct val="100000"/>
              </a:lnSpc>
              <a:spcBef>
                <a:spcPts val="2953"/>
              </a:spcBef>
              <a:spcAft>
                <a:spcPts val="0"/>
              </a:spcAft>
              <a:buClr>
                <a:srgbClr val="FFFFFF"/>
              </a:buClr>
              <a:buSzPct val="75000"/>
              <a:buFont typeface="Helvetica Neue"/>
              <a:buChar char="•"/>
              <a:defRPr sz="2672" b="0" i="0" u="none" strike="noStrike" kern="1200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function </a:t>
            </a:r>
            <a:r>
              <a:rPr lang="en-US" sz="2000" b="1" dirty="0" err="1"/>
              <a:t>TeslaBattery</a:t>
            </a:r>
            <a:r>
              <a:rPr lang="en-US" sz="2000" b="1" dirty="0"/>
              <a:t> (props)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endParaRPr lang="en-US" sz="2000" b="1" dirty="0"/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const [</a:t>
            </a:r>
            <a:r>
              <a:rPr lang="en-US" sz="2000" b="1" dirty="0" err="1"/>
              <a:t>carstats</a:t>
            </a:r>
            <a:r>
              <a:rPr lang="en-US" sz="2000" b="1" dirty="0"/>
              <a:t>, </a:t>
            </a:r>
            <a:r>
              <a:rPr lang="en-US" sz="2000" dirty="0" err="1">
                <a:solidFill>
                  <a:srgbClr val="00B0F0"/>
                </a:solidFill>
              </a:rPr>
              <a:t>setCarstats</a:t>
            </a:r>
            <a:r>
              <a:rPr lang="en-US" sz="2000" b="1" dirty="0"/>
              <a:t>] = </a:t>
            </a:r>
            <a:r>
              <a:rPr lang="en-US" sz="2000" b="1" dirty="0" err="1">
                <a:solidFill>
                  <a:srgbClr val="00B0F0"/>
                </a:solidFill>
              </a:rPr>
              <a:t>useState</a:t>
            </a:r>
            <a:r>
              <a:rPr lang="en-US" sz="2000" b="1" dirty="0">
                <a:solidFill>
                  <a:srgbClr val="00B0F0"/>
                </a:solidFill>
              </a:rPr>
              <a:t>([])</a:t>
            </a:r>
            <a:r>
              <a:rPr lang="en-US" sz="2000" b="1" dirty="0"/>
              <a:t>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const [config, </a:t>
            </a:r>
            <a:r>
              <a:rPr lang="en-US" sz="2000" dirty="0" err="1">
                <a:solidFill>
                  <a:srgbClr val="00B0F0"/>
                </a:solidFill>
              </a:rPr>
              <a:t>setConfig</a:t>
            </a:r>
            <a:r>
              <a:rPr lang="en-US" sz="2000" b="1" dirty="0"/>
              <a:t>] = </a:t>
            </a:r>
            <a:r>
              <a:rPr lang="en-US" sz="2000" b="1" dirty="0" err="1">
                <a:solidFill>
                  <a:srgbClr val="00B0F0"/>
                </a:solidFill>
              </a:rPr>
              <a:t>useState</a:t>
            </a:r>
            <a:r>
              <a:rPr lang="en-US" sz="2000" b="1" dirty="0">
                <a:solidFill>
                  <a:srgbClr val="00B0F0"/>
                </a:solidFill>
              </a:rPr>
              <a:t> </a:t>
            </a:r>
            <a:r>
              <a:rPr lang="en-US" sz="2000" b="1" dirty="0"/>
              <a:t>({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speed: 55,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temperature: 20,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climate: true,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  wheels: 19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2000" b="1" dirty="0"/>
              <a:t>  });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69AE98D4-99A7-9A48-9FA8-C4E55D6F4F26}"/>
              </a:ext>
            </a:extLst>
          </p:cNvPr>
          <p:cNvSpPr/>
          <p:nvPr/>
        </p:nvSpPr>
        <p:spPr>
          <a:xfrm>
            <a:off x="4283266" y="341646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12273635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Replace </a:t>
            </a:r>
            <a:r>
              <a:rPr lang="en-US" b="1" dirty="0" err="1"/>
              <a:t>this.setState</a:t>
            </a:r>
            <a:r>
              <a:rPr lang="en-US" b="1" dirty="0"/>
              <a:t>()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968" y="1821656"/>
            <a:ext cx="11299031" cy="4420195"/>
          </a:xfrm>
        </p:spPr>
        <p:txBody>
          <a:bodyPr>
            <a:normAutofit lnSpcReduction="10000"/>
          </a:bodyPr>
          <a:lstStyle/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class </a:t>
            </a:r>
            <a:r>
              <a:rPr lang="en-US" b="1" dirty="0" err="1"/>
              <a:t>TeslaBattery</a:t>
            </a:r>
            <a:r>
              <a:rPr lang="en-US" b="1" dirty="0"/>
              <a:t> extends </a:t>
            </a:r>
            <a:r>
              <a:rPr lang="en-US" b="1" dirty="0" err="1"/>
              <a:t>React.Component</a:t>
            </a:r>
            <a:r>
              <a:rPr lang="en-US" b="1" dirty="0"/>
              <a:t>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endParaRPr lang="en-US" b="1" dirty="0"/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</a:t>
            </a:r>
            <a:r>
              <a:rPr lang="en-US" b="1" dirty="0" err="1"/>
              <a:t>statsUpdate</a:t>
            </a:r>
            <a:r>
              <a:rPr lang="en-US" b="1" dirty="0"/>
              <a:t>()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const </a:t>
            </a:r>
            <a:r>
              <a:rPr lang="en-US" b="1" dirty="0" err="1"/>
              <a:t>carModels</a:t>
            </a:r>
            <a:r>
              <a:rPr lang="en-US" b="1" dirty="0"/>
              <a:t> = ['60', '60D', '75', '75D', '90D', 'P100D'];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b="1" dirty="0" err="1">
                <a:solidFill>
                  <a:srgbClr val="FF0000"/>
                </a:solidFill>
              </a:rPr>
              <a:t>this.setState</a:t>
            </a:r>
            <a:r>
              <a:rPr lang="en-US" b="1" dirty="0">
                <a:solidFill>
                  <a:srgbClr val="FF0000"/>
                </a:solidFill>
              </a:rPr>
              <a:t> (</a:t>
            </a:r>
            <a:r>
              <a:rPr lang="en-US" b="1" dirty="0"/>
              <a:t>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  </a:t>
            </a:r>
            <a:r>
              <a:rPr lang="en-US" b="1" dirty="0" err="1">
                <a:solidFill>
                  <a:srgbClr val="00B0F0"/>
                </a:solidFill>
              </a:rPr>
              <a:t>carstats</a:t>
            </a:r>
            <a:r>
              <a:rPr lang="en-US" b="1" dirty="0">
                <a:solidFill>
                  <a:srgbClr val="00B0F0"/>
                </a:solidFill>
              </a:rPr>
              <a:t>: </a:t>
            </a:r>
            <a:r>
              <a:rPr lang="en-US" b="1" dirty="0" err="1">
                <a:solidFill>
                  <a:srgbClr val="00B0F0"/>
                </a:solidFill>
              </a:rPr>
              <a:t>this.calculateStats</a:t>
            </a:r>
            <a:r>
              <a:rPr lang="en-US" b="1" dirty="0">
                <a:solidFill>
                  <a:srgbClr val="00B0F0"/>
                </a:solidFill>
              </a:rPr>
              <a:t>(</a:t>
            </a:r>
            <a:r>
              <a:rPr lang="en-US" b="1" dirty="0" err="1">
                <a:solidFill>
                  <a:srgbClr val="00B0F0"/>
                </a:solidFill>
              </a:rPr>
              <a:t>carModels</a:t>
            </a:r>
            <a:r>
              <a:rPr lang="en-US" b="1" dirty="0">
                <a:solidFill>
                  <a:srgbClr val="00B0F0"/>
                </a:solidFill>
              </a:rPr>
              <a:t>, </a:t>
            </a:r>
            <a:r>
              <a:rPr lang="en-US" b="1" dirty="0" err="1">
                <a:solidFill>
                  <a:srgbClr val="00B0F0"/>
                </a:solidFill>
              </a:rPr>
              <a:t>this.state.config</a:t>
            </a:r>
            <a:r>
              <a:rPr lang="en-US" b="1" dirty="0">
                <a:solidFill>
                  <a:srgbClr val="00B0F0"/>
                </a:solidFill>
              </a:rPr>
              <a:t>)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}</a:t>
            </a:r>
            <a:r>
              <a:rPr lang="en-US" b="1" dirty="0">
                <a:solidFill>
                  <a:srgbClr val="FF0000"/>
                </a:solidFill>
              </a:rPr>
              <a:t>)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19169061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With set….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968" y="1821656"/>
            <a:ext cx="11299031" cy="4420195"/>
          </a:xfrm>
        </p:spPr>
        <p:txBody>
          <a:bodyPr>
            <a:normAutofit lnSpcReduction="10000"/>
          </a:bodyPr>
          <a:lstStyle/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function </a:t>
            </a:r>
            <a:r>
              <a:rPr lang="en-US" b="1" dirty="0" err="1"/>
              <a:t>TeslaBattery</a:t>
            </a:r>
            <a:r>
              <a:rPr lang="en-US" b="1" dirty="0"/>
              <a:t> (props)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endParaRPr lang="en-US" b="1" dirty="0"/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const [</a:t>
            </a:r>
            <a:r>
              <a:rPr lang="en-US" b="1" dirty="0" err="1"/>
              <a:t>carstats,</a:t>
            </a:r>
            <a:r>
              <a:rPr lang="en-US" b="1" dirty="0" err="1">
                <a:solidFill>
                  <a:srgbClr val="00B0F0"/>
                </a:solidFill>
              </a:rPr>
              <a:t>setCarstats</a:t>
            </a:r>
            <a:r>
              <a:rPr lang="en-US" b="1" dirty="0"/>
              <a:t>] = </a:t>
            </a:r>
            <a:r>
              <a:rPr lang="en-US" b="1" dirty="0" err="1">
                <a:solidFill>
                  <a:srgbClr val="00B0F0"/>
                </a:solidFill>
              </a:rPr>
              <a:t>useState</a:t>
            </a:r>
            <a:r>
              <a:rPr lang="en-US" b="1" dirty="0">
                <a:solidFill>
                  <a:srgbClr val="00B0F0"/>
                </a:solidFill>
              </a:rPr>
              <a:t>([])</a:t>
            </a:r>
            <a:r>
              <a:rPr lang="en-US" b="1" dirty="0"/>
              <a:t>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endParaRPr lang="en-US" b="1" dirty="0"/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const </a:t>
            </a:r>
            <a:r>
              <a:rPr lang="en-US" b="1" dirty="0" err="1"/>
              <a:t>statsUpdate</a:t>
            </a:r>
            <a:r>
              <a:rPr lang="en-US" b="1" dirty="0"/>
              <a:t> = () =&gt; {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const </a:t>
            </a:r>
            <a:r>
              <a:rPr lang="en-US" b="1" dirty="0" err="1"/>
              <a:t>carModels</a:t>
            </a:r>
            <a:r>
              <a:rPr lang="en-US" b="1" dirty="0"/>
              <a:t> = ['60', '60D', '75', '75D', '90D', 'P100D'];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  </a:t>
            </a:r>
            <a:r>
              <a:rPr lang="en-US" b="1" dirty="0" err="1">
                <a:solidFill>
                  <a:srgbClr val="00B0F0"/>
                </a:solidFill>
              </a:rPr>
              <a:t>setCarstats</a:t>
            </a:r>
            <a:r>
              <a:rPr lang="en-US" b="1" dirty="0"/>
              <a:t>(</a:t>
            </a:r>
            <a:r>
              <a:rPr lang="en-US" b="1" dirty="0" err="1"/>
              <a:t>calculateStats</a:t>
            </a:r>
            <a:r>
              <a:rPr lang="en-US" b="1" dirty="0"/>
              <a:t>(</a:t>
            </a:r>
            <a:r>
              <a:rPr lang="en-US" b="1" dirty="0" err="1"/>
              <a:t>carModels</a:t>
            </a:r>
            <a:r>
              <a:rPr lang="en-US" b="1" dirty="0"/>
              <a:t>, config));</a:t>
            </a:r>
          </a:p>
          <a:p>
            <a:pPr marL="19244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b="1" dirty="0"/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299991439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React Hooks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244" indent="0" algn="ctr">
              <a:buNone/>
            </a:pPr>
            <a:r>
              <a:rPr lang="en-US" dirty="0"/>
              <a:t>See article: </a:t>
            </a:r>
          </a:p>
          <a:p>
            <a:r>
              <a:rPr lang="en-US" dirty="0"/>
              <a:t>https://</a:t>
            </a:r>
            <a:r>
              <a:rPr lang="en-US" dirty="0" err="1"/>
              <a:t>dzone.com</a:t>
            </a:r>
            <a:r>
              <a:rPr lang="en-US" dirty="0"/>
              <a:t>/articles/steps-to-convert-the-react-tesla-battery-range-calc-to-func-comp-with-hooks</a:t>
            </a:r>
          </a:p>
        </p:txBody>
      </p:sp>
    </p:spTree>
    <p:extLst>
      <p:ext uri="{BB962C8B-B14F-4D97-AF65-F5344CB8AC3E}">
        <p14:creationId xmlns:p14="http://schemas.microsoft.com/office/powerpoint/2010/main" val="134099385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/>
              <a:t>Comparison</a:t>
            </a:r>
          </a:p>
        </p:txBody>
      </p:sp>
    </p:spTree>
    <p:extLst>
      <p:ext uri="{BB962C8B-B14F-4D97-AF65-F5344CB8AC3E}">
        <p14:creationId xmlns:p14="http://schemas.microsoft.com/office/powerpoint/2010/main" val="340395513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DB791712-6183-7643-9134-E71918413547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719666"/>
          <a:ext cx="3966029" cy="37108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6029">
                  <a:extLst>
                    <a:ext uri="{9D8B030D-6E8A-4147-A177-3AD203B41FA5}">
                      <a16:colId xmlns:a16="http://schemas.microsoft.com/office/drawing/2014/main" val="427632595"/>
                    </a:ext>
                  </a:extLst>
                </a:gridCol>
              </a:tblGrid>
              <a:tr h="414550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React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021639"/>
                  </a:ext>
                </a:extLst>
              </a:tr>
              <a:tr h="465984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Facebook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38583"/>
                  </a:ext>
                </a:extLst>
              </a:tr>
              <a:tr h="44631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dirty="0"/>
                        <a:t>React Native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0411056"/>
                  </a:ext>
                </a:extLst>
              </a:tr>
              <a:tr h="499850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React uses plain JavaScript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528547"/>
                  </a:ext>
                </a:extLst>
              </a:tr>
              <a:tr h="414550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100 kb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751774"/>
                  </a:ext>
                </a:extLst>
              </a:tr>
              <a:tr h="543393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784232"/>
                  </a:ext>
                </a:extLst>
              </a:tr>
              <a:tr h="414550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A lot of coding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9594618"/>
                  </a:ext>
                </a:extLst>
              </a:tr>
              <a:tr h="511629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More developers available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4494913"/>
                  </a:ext>
                </a:extLst>
              </a:tr>
            </a:tbl>
          </a:graphicData>
        </a:graphic>
      </p:graphicFrame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A944836-893C-D94C-8DEB-668B0E6D684E}"/>
              </a:ext>
            </a:extLst>
          </p:cNvPr>
          <p:cNvGraphicFramePr>
            <a:graphicFrameLocks noGrp="1"/>
          </p:cNvGraphicFramePr>
          <p:nvPr/>
        </p:nvGraphicFramePr>
        <p:xfrm>
          <a:off x="6572987" y="719666"/>
          <a:ext cx="4151086" cy="374059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151086">
                  <a:extLst>
                    <a:ext uri="{9D8B030D-6E8A-4147-A177-3AD203B41FA5}">
                      <a16:colId xmlns:a16="http://schemas.microsoft.com/office/drawing/2014/main" val="2542184277"/>
                    </a:ext>
                  </a:extLst>
                </a:gridCol>
              </a:tblGrid>
              <a:tr h="458771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Vue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782616"/>
                  </a:ext>
                </a:extLst>
              </a:tr>
              <a:tr h="4587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dirty="0"/>
                        <a:t>Community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713283"/>
                  </a:ext>
                </a:extLst>
              </a:tr>
              <a:tr h="4587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dirty="0"/>
                        <a:t>Vue Native  /  NativeScript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72156"/>
                  </a:ext>
                </a:extLst>
              </a:tr>
              <a:tr h="465143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Solutions like: Directives, Routing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5477912"/>
                  </a:ext>
                </a:extLst>
              </a:tr>
              <a:tr h="465143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60kb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5793868"/>
                  </a:ext>
                </a:extLst>
              </a:tr>
              <a:tr h="465143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Easier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9789199"/>
                  </a:ext>
                </a:extLst>
              </a:tr>
              <a:tr h="485514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Less code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6197317"/>
                  </a:ext>
                </a:extLst>
              </a:tr>
              <a:tr h="483336">
                <a:tc>
                  <a:txBody>
                    <a:bodyPr/>
                    <a:lstStyle/>
                    <a:p>
                      <a:pPr algn="ctr"/>
                      <a:r>
                        <a:rPr lang="en-NL" dirty="0"/>
                        <a:t>Less developers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6769990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71B9E9F0-68D5-994A-96C8-7A76CE84E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2504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Similarities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27244" indent="0" algn="ctr">
              <a:buNone/>
            </a:pPr>
            <a:r>
              <a:rPr lang="en-US" dirty="0"/>
              <a:t>Both use </a:t>
            </a:r>
            <a:r>
              <a:rPr lang="en-US" dirty="0">
                <a:solidFill>
                  <a:srgbClr val="FF0000"/>
                </a:solidFill>
              </a:rPr>
              <a:t>Virtual DOM</a:t>
            </a:r>
          </a:p>
          <a:p>
            <a:pPr marL="127244" indent="0" algn="ctr">
              <a:buNone/>
            </a:pPr>
            <a:r>
              <a:rPr lang="en-US" dirty="0"/>
              <a:t>Same performance</a:t>
            </a:r>
          </a:p>
          <a:p>
            <a:pPr marL="127244" indent="0" algn="ctr">
              <a:buNone/>
            </a:pPr>
            <a:r>
              <a:rPr lang="en-US" dirty="0"/>
              <a:t>Component based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10958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968" y="1821656"/>
            <a:ext cx="11135745" cy="4420195"/>
          </a:xfrm>
        </p:spPr>
        <p:txBody>
          <a:bodyPr/>
          <a:lstStyle/>
          <a:p>
            <a:pPr marL="127244" indent="0" algn="ctr">
              <a:buNone/>
            </a:pPr>
            <a:r>
              <a:rPr lang="en-US" altLang="nl-NL" sz="2800" b="1" dirty="0">
                <a:solidFill>
                  <a:srgbClr val="FF0000"/>
                </a:solidFill>
                <a:hlinkClick r:id="rId3"/>
              </a:rPr>
              <a:t>https://github.com/petereijgermans11/workshop-reactjs-vuejs</a:t>
            </a:r>
            <a:endParaRPr lang="en-GB" dirty="0">
              <a:hlinkClick r:id="rId4"/>
            </a:endParaRPr>
          </a:p>
          <a:p>
            <a:pPr marL="127244" indent="0" algn="ctr">
              <a:buNone/>
            </a:pPr>
            <a:r>
              <a:rPr lang="en-GB" dirty="0">
                <a:hlinkClick r:id="rId4"/>
              </a:rPr>
              <a:t>https://dzone.com/articles/build-a-tesla-battery-range-calculator-yourself-it</a:t>
            </a:r>
            <a:endParaRPr lang="en-GB" dirty="0"/>
          </a:p>
          <a:p>
            <a:pPr marL="127244" indent="0" algn="ctr">
              <a:buNone/>
            </a:pPr>
            <a:r>
              <a:rPr lang="en-GB" dirty="0">
                <a:hlinkClick r:id="rId5"/>
              </a:rPr>
              <a:t>https://www.freecodecamp.org/news/building-teslas-battery-range-calculator-with-react-part-1-2cb7abd8c1ee/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895A70-0F3A-6D4A-9281-909FD1A78B96}"/>
              </a:ext>
            </a:extLst>
          </p:cNvPr>
          <p:cNvSpPr txBox="1"/>
          <p:nvPr/>
        </p:nvSpPr>
        <p:spPr>
          <a:xfrm>
            <a:off x="4305216" y="6152304"/>
            <a:ext cx="4291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</a:t>
            </a:r>
            <a:r>
              <a:rPr lang="en-US" sz="3600" dirty="0" err="1">
                <a:solidFill>
                  <a:schemeClr val="bg1"/>
                </a:solidFill>
              </a:rPr>
              <a:t>EijgermansPeter</a:t>
            </a:r>
            <a:endParaRPr lang="en-US" sz="3600" dirty="0">
              <a:solidFill>
                <a:schemeClr val="bg1"/>
              </a:solidFill>
            </a:endParaRPr>
          </a:p>
          <a:p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208983-144B-184E-962F-A12348E7AA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6375" y="6282933"/>
            <a:ext cx="288841" cy="4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4347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2822A-499D-0D49-9417-ED990AAB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9C1EE0-8267-B04F-B13E-93D9090E5F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968" y="1821656"/>
            <a:ext cx="11135745" cy="4420195"/>
          </a:xfrm>
        </p:spPr>
        <p:txBody>
          <a:bodyPr/>
          <a:lstStyle/>
          <a:p>
            <a:pPr marL="127244" indent="0" algn="ctr">
              <a:buNone/>
            </a:pPr>
            <a:endParaRPr lang="en-US" dirty="0"/>
          </a:p>
        </p:txBody>
      </p:sp>
      <p:pic>
        <p:nvPicPr>
          <p:cNvPr id="1026" name="Picture 2" descr="10 Questions to Get Inside Your Customer's Head and Know What They ...">
            <a:extLst>
              <a:ext uri="{FF2B5EF4-FFF2-40B4-BE49-F238E27FC236}">
                <a16:creationId xmlns:a16="http://schemas.microsoft.com/office/drawing/2014/main" id="{DFFB20E4-50AC-604F-BF17-35500A16EF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4104" y="2190749"/>
            <a:ext cx="5741410" cy="3820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95D436-5F60-3843-B7D5-45DF1FFEFBA9}"/>
              </a:ext>
            </a:extLst>
          </p:cNvPr>
          <p:cNvSpPr txBox="1"/>
          <p:nvPr/>
        </p:nvSpPr>
        <p:spPr>
          <a:xfrm>
            <a:off x="4305216" y="6152304"/>
            <a:ext cx="42916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@</a:t>
            </a:r>
            <a:r>
              <a:rPr lang="en-US" sz="3600" dirty="0" err="1">
                <a:solidFill>
                  <a:schemeClr val="bg1"/>
                </a:solidFill>
              </a:rPr>
              <a:t>EijgermansPeter</a:t>
            </a:r>
            <a:endParaRPr lang="en-US" sz="3600" dirty="0">
              <a:solidFill>
                <a:schemeClr val="bg1"/>
              </a:solidFill>
            </a:endParaRPr>
          </a:p>
          <a:p>
            <a:br>
              <a:rPr lang="en-US" sz="3600" dirty="0">
                <a:solidFill>
                  <a:schemeClr val="bg1"/>
                </a:solidFill>
              </a:rPr>
            </a:b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28819D-D7D5-4D4C-9474-21F6F193A7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6375" y="6282933"/>
            <a:ext cx="288841" cy="43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725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2368-7323-1343-8B9B-9644C7D71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996A4-E432-634E-9F50-72B0E4F34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r>
              <a:rPr lang="en-US" b="1" dirty="0"/>
              <a:t>Component based</a:t>
            </a:r>
            <a:endParaRPr lang="en-US" b="0" dirty="0">
              <a:effectLst/>
            </a:endParaRPr>
          </a:p>
          <a:p>
            <a:pPr marL="0" indent="0" algn="ctr">
              <a:buNone/>
            </a:pPr>
            <a:br>
              <a:rPr lang="en-US" b="0" dirty="0">
                <a:effectLst/>
              </a:rPr>
            </a:br>
            <a:r>
              <a:rPr lang="en-US" b="1" dirty="0"/>
              <a:t>Integration with Angular or React</a:t>
            </a:r>
            <a:endParaRPr lang="en-US" b="0" dirty="0">
              <a:effectLst/>
            </a:endParaRPr>
          </a:p>
          <a:p>
            <a:pPr marL="0" indent="0" algn="ctr">
              <a:buNone/>
            </a:pPr>
            <a:br>
              <a:rPr lang="en-US" b="0" dirty="0">
                <a:effectLst/>
              </a:rPr>
            </a:br>
            <a:r>
              <a:rPr lang="en-US" b="1" dirty="0"/>
              <a:t>Small and compact (60 </a:t>
            </a:r>
            <a:r>
              <a:rPr lang="en-US" b="1" dirty="0" err="1"/>
              <a:t>Kb</a:t>
            </a:r>
            <a:r>
              <a:rPr lang="en-US" b="1" dirty="0"/>
              <a:t>)</a:t>
            </a:r>
            <a:endParaRPr lang="en-US" b="0" dirty="0">
              <a:effectLst/>
            </a:endParaRPr>
          </a:p>
          <a:p>
            <a:pPr marL="0" indent="0" algn="ctr">
              <a:buNone/>
            </a:pPr>
            <a:br>
              <a:rPr lang="en-US" dirty="0"/>
            </a:b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3A1F1D-BC2C-DB4A-9304-5B5D86046666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069904-C015-9E4F-9325-0F64657AC884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8E9F43-B786-6E4B-8E58-7F67BC8B3797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2307209-A455-B845-B385-B2920DE0F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9866" y="508363"/>
            <a:ext cx="1317262" cy="1317262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CB60DC82-1BD5-E144-9355-45E699CB50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6778" y="1967200"/>
            <a:ext cx="2282324" cy="88306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3FBD96F-110C-A849-AA3E-9471B8C9CA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7745" y="3036483"/>
            <a:ext cx="1127291" cy="845469"/>
          </a:xfrm>
          <a:prstGeom prst="rect">
            <a:avLst/>
          </a:prstGeom>
        </p:spPr>
      </p:pic>
      <p:pic>
        <p:nvPicPr>
          <p:cNvPr id="11" name="Afbeelding 3">
            <a:extLst>
              <a:ext uri="{FF2B5EF4-FFF2-40B4-BE49-F238E27FC236}">
                <a16:creationId xmlns:a16="http://schemas.microsoft.com/office/drawing/2014/main" id="{B31C77D3-5A58-D049-A8B9-EBC125A849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2569" y="3036483"/>
            <a:ext cx="905140" cy="905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50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17084</TotalTime>
  <Words>5140</Words>
  <Application>Microsoft Macintosh PowerPoint</Application>
  <PresentationFormat>Widescreen</PresentationFormat>
  <Paragraphs>782</Paragraphs>
  <Slides>88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7" baseType="lpstr">
      <vt:lpstr>Abadi MT Condensed Light</vt:lpstr>
      <vt:lpstr>Andale Mono</vt:lpstr>
      <vt:lpstr>Arial</vt:lpstr>
      <vt:lpstr>Calibri</vt:lpstr>
      <vt:lpstr>Calibri Light</vt:lpstr>
      <vt:lpstr>Consolas</vt:lpstr>
      <vt:lpstr>Helvetica Neue</vt:lpstr>
      <vt:lpstr>Wingdings</vt:lpstr>
      <vt:lpstr>Office Theme</vt:lpstr>
      <vt:lpstr>Peter Eijgermans</vt:lpstr>
      <vt:lpstr>PowerPoint Presentation</vt:lpstr>
      <vt:lpstr>Agenda</vt:lpstr>
      <vt:lpstr>Building Tesla’s Battery Range Calculator with Vue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Startup Vue 2 with root Vue instance</vt:lpstr>
      <vt:lpstr>Basics Vue 2</vt:lpstr>
      <vt:lpstr>Startup Vue 3 with createApp</vt:lpstr>
      <vt:lpstr>Basics Vue 3</vt:lpstr>
      <vt:lpstr>Interpolation</vt:lpstr>
      <vt:lpstr>Component based  A component adds logic to DOM elements</vt:lpstr>
      <vt:lpstr>PowerPoint Presentation</vt:lpstr>
      <vt:lpstr>The UI is represented by a component tree</vt:lpstr>
      <vt:lpstr>PowerPoint Presentation</vt:lpstr>
      <vt:lpstr>Components tree</vt:lpstr>
      <vt:lpstr>Entry Point</vt:lpstr>
      <vt:lpstr>Components tree</vt:lpstr>
      <vt:lpstr> Tesla Battery Component </vt:lpstr>
      <vt:lpstr>Tesla Battery Component  </vt:lpstr>
      <vt:lpstr>Output stats()-function</vt:lpstr>
      <vt:lpstr>PowerPoint Presentation</vt:lpstr>
      <vt:lpstr>State of the App</vt:lpstr>
      <vt:lpstr>PowerPoint Presentation</vt:lpstr>
      <vt:lpstr>Passing props to child components</vt:lpstr>
      <vt:lpstr>PowerPoint Presentation</vt:lpstr>
      <vt:lpstr>Tesla Battery Component Passing props/data to Tesla Stats Component</vt:lpstr>
      <vt:lpstr>Receiving data in Tesla Stats Component</vt:lpstr>
      <vt:lpstr>Components are like JavaScript functions</vt:lpstr>
      <vt:lpstr>PowerPoint Presentation</vt:lpstr>
      <vt:lpstr>2-way databinding</vt:lpstr>
      <vt:lpstr>v-model (2-way databinding)</vt:lpstr>
      <vt:lpstr>PowerPoint Presentation</vt:lpstr>
      <vt:lpstr>v-model  Tesla Battery to Tesla Counter</vt:lpstr>
      <vt:lpstr>v-model in Tesla Counter Component </vt:lpstr>
      <vt:lpstr>Composition API</vt:lpstr>
      <vt:lpstr>Composition API</vt:lpstr>
      <vt:lpstr>Tesla Stats Component - Old</vt:lpstr>
      <vt:lpstr>Create a javascript file = Composable</vt:lpstr>
      <vt:lpstr>PowerPoint Presentation</vt:lpstr>
      <vt:lpstr>PowerPoint Presentation</vt:lpstr>
      <vt:lpstr>PowerPoint Presentation</vt:lpstr>
      <vt:lpstr>Syntax Component</vt:lpstr>
      <vt:lpstr>Syntax Component</vt:lpstr>
      <vt:lpstr>Components are like JavaScript functions</vt:lpstr>
      <vt:lpstr>Component: class</vt:lpstr>
      <vt:lpstr>PowerPoint Presentation</vt:lpstr>
      <vt:lpstr>this.props</vt:lpstr>
      <vt:lpstr>Components</vt:lpstr>
      <vt:lpstr>The UI is represented by a component tree</vt:lpstr>
      <vt:lpstr>Project structure</vt:lpstr>
      <vt:lpstr>Components tree</vt:lpstr>
      <vt:lpstr>App.js component</vt:lpstr>
      <vt:lpstr>Header</vt:lpstr>
      <vt:lpstr>Header component</vt:lpstr>
      <vt:lpstr>Components tree</vt:lpstr>
      <vt:lpstr>Tesla Battery Component</vt:lpstr>
      <vt:lpstr>PowerPoint Presentation</vt:lpstr>
      <vt:lpstr>State of the App</vt:lpstr>
      <vt:lpstr>carstats</vt:lpstr>
      <vt:lpstr>    </vt:lpstr>
      <vt:lpstr>PowerPoint Presentation</vt:lpstr>
      <vt:lpstr>Tesla Car Component</vt:lpstr>
      <vt:lpstr>Passing props to  Tesla Car Component</vt:lpstr>
      <vt:lpstr>  Tesla Battery Component  </vt:lpstr>
      <vt:lpstr>PowerPoint Presentation</vt:lpstr>
      <vt:lpstr>Receiving props in Tesla Car Component</vt:lpstr>
      <vt:lpstr>Changing State</vt:lpstr>
      <vt:lpstr>Changing State</vt:lpstr>
      <vt:lpstr>PowerPoint Presentation</vt:lpstr>
      <vt:lpstr>PowerPoint Presentation</vt:lpstr>
      <vt:lpstr>PowerPoint Presentation</vt:lpstr>
      <vt:lpstr>Recalculate STATS when Wheelsize changes</vt:lpstr>
      <vt:lpstr>PowerPoint Presentation</vt:lpstr>
      <vt:lpstr>Component Lifecycle</vt:lpstr>
      <vt:lpstr>React Hooks</vt:lpstr>
      <vt:lpstr>useState hook</vt:lpstr>
      <vt:lpstr>Replace this.setState()</vt:lpstr>
      <vt:lpstr>With set….</vt:lpstr>
      <vt:lpstr>Demo React Hooks</vt:lpstr>
      <vt:lpstr>Comparison</vt:lpstr>
      <vt:lpstr>PowerPoint Presentation</vt:lpstr>
      <vt:lpstr>Similarities</vt:lpstr>
      <vt:lpstr>Links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Tesla’s Battery Range Calculator with Vue</dc:title>
  <dc:creator>Eijgermans, Peter</dc:creator>
  <cp:lastModifiedBy>Eijgermans, Peter</cp:lastModifiedBy>
  <cp:revision>268</cp:revision>
  <dcterms:created xsi:type="dcterms:W3CDTF">2018-10-28T14:47:35Z</dcterms:created>
  <dcterms:modified xsi:type="dcterms:W3CDTF">2020-10-26T19:01:51Z</dcterms:modified>
</cp:coreProperties>
</file>

<file path=docProps/thumbnail.jpeg>
</file>